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modernComment_104_0.xml" ContentType="application/vnd.ms-powerpoint.comments+xml"/>
  <Override PartName="/ppt/ink/ink1.xml" ContentType="application/inkml+xml"/>
  <Override PartName="/ppt/ink/ink2.xml" ContentType="application/inkml+xml"/>
  <Override PartName="/ppt/comments/modernComment_110_0.xml" ContentType="application/vnd.ms-powerpoint.comments+xml"/>
  <Override PartName="/ppt/comments/modernComment_111_0.xml" ContentType="application/vnd.ms-powerpoint.comments+xml"/>
  <Override PartName="/ppt/comments/modernComment_112_0.xml" ContentType="application/vnd.ms-powerpoint.comments+xml"/>
  <Override PartName="/ppt/comments/modernComment_120_5EEA2289.xml" ContentType="application/vnd.ms-powerpoint.comments+xml"/>
  <Override PartName="/ppt/comments/modernComment_124_E30A16.xml" ContentType="application/vnd.ms-powerpoint.comments+xml"/>
  <Override PartName="/ppt/comments/modernComment_11E_DAB86FCF.xml" ContentType="application/vnd.ms-powerpoint.comments+xml"/>
  <Override PartName="/ppt/comments/modernComment_113_A6933953.xml" ContentType="application/vnd.ms-powerpoint.comments+xml"/>
  <Override PartName="/ppt/comments/modernComment_11F_26D62E4E.xml" ContentType="application/vnd.ms-powerpoint.comments+xml"/>
  <Override PartName="/ppt/comments/modernComment_103_9A5C4346.xml" ContentType="application/vnd.ms-powerpoint.comments+xml"/>
  <Override PartName="/ppt/comments/modernComment_122_42D86498.xml" ContentType="application/vnd.ms-powerpoint.comments+xml"/>
  <Override PartName="/ppt/comments/modernComment_123_D9DA3AAE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76" r:id="rId3"/>
    <p:sldId id="283" r:id="rId4"/>
    <p:sldId id="282" r:id="rId5"/>
    <p:sldId id="279" r:id="rId6"/>
    <p:sldId id="257" r:id="rId7"/>
    <p:sldId id="258" r:id="rId8"/>
    <p:sldId id="281" r:id="rId9"/>
    <p:sldId id="260" r:id="rId10"/>
    <p:sldId id="272" r:id="rId11"/>
    <p:sldId id="273" r:id="rId12"/>
    <p:sldId id="274" r:id="rId13"/>
    <p:sldId id="278" r:id="rId14"/>
    <p:sldId id="261" r:id="rId15"/>
    <p:sldId id="284" r:id="rId16"/>
    <p:sldId id="262" r:id="rId17"/>
    <p:sldId id="285" r:id="rId18"/>
    <p:sldId id="263" r:id="rId19"/>
    <p:sldId id="288" r:id="rId20"/>
    <p:sldId id="292" r:id="rId21"/>
    <p:sldId id="286" r:id="rId22"/>
    <p:sldId id="275" r:id="rId23"/>
    <p:sldId id="287" r:id="rId24"/>
    <p:sldId id="259" r:id="rId25"/>
    <p:sldId id="290" r:id="rId26"/>
    <p:sldId id="291" r:id="rId27"/>
    <p:sldId id="294" r:id="rId28"/>
    <p:sldId id="293" r:id="rId29"/>
    <p:sldId id="295" r:id="rId30"/>
  </p:sldIdLst>
  <p:sldSz cx="18288000" cy="10287000"/>
  <p:notesSz cx="6858000" cy="9144000"/>
  <p:embeddedFontLst>
    <p:embeddedFont>
      <p:font typeface="Glacial Indifference" panose="020B0604020202020204" charset="0"/>
      <p:regular r:id="rId31"/>
    </p:embeddedFont>
    <p:embeddedFont>
      <p:font typeface="Mero Thai" panose="020B0604020202020204" charset="-34"/>
      <p:regular r:id="rId32"/>
    </p:embeddedFont>
    <p:embeddedFont>
      <p:font typeface="Mero Thai Bold" panose="020B0604020202020204" charset="-34"/>
      <p:regular r:id="rId33"/>
    </p:embeddedFont>
    <p:embeddedFont>
      <p:font typeface="Montserrat" panose="00000500000000000000" pitchFamily="2" charset="0"/>
      <p:regular r:id="rId34"/>
      <p:bold r:id="rId35"/>
      <p:italic r:id="rId36"/>
      <p:boldItalic r:id="rId37"/>
    </p:embeddedFont>
    <p:embeddedFont>
      <p:font typeface="Montserrat Bold" panose="00000800000000000000" charset="0"/>
      <p:regular r:id="rId38"/>
    </p:embeddedFont>
    <p:embeddedFont>
      <p:font typeface="Montserrat Bold Italics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B74AF9-4DDC-1C4B-4042-E41BCD07350F}" name="leosanchez" initials="l" userId="leosanchez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57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comments/modernComment_103_9A5C434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09DC9D5-543E-4C3C-8F5A-CAF0C7F24DF0}" authorId="{ADB74AF9-4DDC-1C4B-4042-E41BCD07350F}" created="2025-09-28T19:51:18.543">
    <pc:sldMkLst xmlns:pc="http://schemas.microsoft.com/office/powerpoint/2013/main/command">
      <pc:docMk/>
      <pc:sldMk cId="2589737798" sldId="259"/>
    </pc:sldMkLst>
    <p188:txBody>
      <a:bodyPr/>
      <a:lstStyle/>
      <a:p>
        <a:r>
          <a:rPr lang="es-MX"/>
          <a:t>JACQUELINE</a:t>
        </a:r>
      </a:p>
    </p188:txBody>
  </p188:cm>
</p188:cmLst>
</file>

<file path=ppt/comments/modernComment_104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474CE2A-B856-4C55-9CE8-754D5DC224AE}" authorId="{ADB74AF9-4DDC-1C4B-4042-E41BCD07350F}" created="2025-09-28T19:46:30.613">
    <pc:sldMkLst xmlns:pc="http://schemas.microsoft.com/office/powerpoint/2013/main/command">
      <pc:docMk/>
      <pc:sldMk cId="0" sldId="260"/>
    </pc:sldMkLst>
    <p188:txBody>
      <a:bodyPr/>
      <a:lstStyle/>
      <a:p>
        <a:r>
          <a:rPr lang="es-MX"/>
          <a:t>ESTA DIAPOSITIVA LA EXPLICAN: ENID, JACQUELINE Y MARIO EN ESE ORDEN. RECUERDEN QUE LAS SIGUIENTES DIAPOSITIVAS SON PARA EXPLICAR CADA UNO DE LOS TRES PUNTOS ASI QIUE NO DETALLAR MUCHO EN ESTA. </a:t>
        </a:r>
      </a:p>
    </p188:txBody>
  </p188:cm>
</p188:cmLst>
</file>

<file path=ppt/comments/modernComment_11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69835E6-4DE7-4EE4-A2CB-BA5F9F14F4E5}" authorId="{ADB74AF9-4DDC-1C4B-4042-E41BCD07350F}" created="2025-09-28T16:53:17.692">
    <pc:sldMkLst xmlns:pc="http://schemas.microsoft.com/office/powerpoint/2013/main/command">
      <pc:docMk/>
      <pc:sldMk cId="0" sldId="272"/>
    </pc:sldMkLst>
    <p188:txBody>
      <a:bodyPr/>
      <a:lstStyle/>
      <a:p>
        <a:r>
          <a:rPr lang="es-MX"/>
          <a:t>ESTA LA DESARROLLA ENID (NO MAS DE 3 MINUTOS)</a:t>
        </a:r>
      </a:p>
    </p188:txBody>
  </p188:cm>
</p188:cmLst>
</file>

<file path=ppt/comments/modernComment_11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84C6A04-0856-4D5B-93E3-02937775BA68}" authorId="{ADB74AF9-4DDC-1C4B-4042-E41BCD07350F}" created="2025-09-28T16:53:51.111">
    <pc:sldMkLst xmlns:pc="http://schemas.microsoft.com/office/powerpoint/2013/main/command">
      <pc:docMk/>
      <pc:sldMk cId="0" sldId="273"/>
    </pc:sldMkLst>
    <p188:txBody>
      <a:bodyPr/>
      <a:lstStyle/>
      <a:p>
        <a:r>
          <a:rPr lang="es-MX"/>
          <a:t>ESTA LA DESARROLLA Jacqueline (NO MAS DE 3 MINUTOS)</a:t>
        </a:r>
      </a:p>
    </p188:txBody>
  </p188:cm>
</p188:cmLst>
</file>

<file path=ppt/comments/modernComment_112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1A8DF17-F0BF-4A46-8EE7-9EF0B34C3B91}" authorId="{ADB74AF9-4DDC-1C4B-4042-E41BCD07350F}" created="2025-09-28T16:54:06.857">
    <pc:sldMkLst xmlns:pc="http://schemas.microsoft.com/office/powerpoint/2013/main/command">
      <pc:docMk/>
      <pc:sldMk cId="0" sldId="274"/>
    </pc:sldMkLst>
    <p188:txBody>
      <a:bodyPr/>
      <a:lstStyle/>
      <a:p>
        <a:r>
          <a:rPr lang="es-MX"/>
          <a:t>ESTA LA DESARROLLA MARIO (NO MAS DE 3 MINUTOS)</a:t>
        </a:r>
      </a:p>
    </p188:txBody>
  </p188:cm>
</p188:cmLst>
</file>

<file path=ppt/comments/modernComment_113_A693395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7E1B51E-4959-43D6-BBC8-6D0D7A0D25C2}" authorId="{ADB74AF9-4DDC-1C4B-4042-E41BCD07350F}" created="2025-09-28T19:51:07.562">
    <pc:sldMkLst xmlns:pc="http://schemas.microsoft.com/office/powerpoint/2013/main/command">
      <pc:docMk/>
      <pc:sldMk cId="2794666323" sldId="275"/>
    </pc:sldMkLst>
    <p188:txBody>
      <a:bodyPr/>
      <a:lstStyle/>
      <a:p>
        <a:r>
          <a:rPr lang="es-MX"/>
          <a:t>JACQUELINE</a:t>
        </a:r>
      </a:p>
    </p188:txBody>
  </p188:cm>
</p188:cmLst>
</file>

<file path=ppt/comments/modernComment_11E_DAB86FC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A83EF8E-0D37-4730-9251-2F98E7CF349C}" authorId="{ADB74AF9-4DDC-1C4B-4042-E41BCD07350F}" created="2025-09-28T19:48:06.323">
    <pc:sldMkLst xmlns:pc="http://schemas.microsoft.com/office/powerpoint/2013/main/command">
      <pc:docMk/>
      <pc:sldMk cId="3669520335" sldId="286"/>
    </pc:sldMkLst>
    <p188:txBody>
      <a:bodyPr/>
      <a:lstStyle/>
      <a:p>
        <a:r>
          <a:rPr lang="es-MX"/>
          <a:t>ESTA LA DESARROLLA JACQUELINE</a:t>
        </a:r>
      </a:p>
    </p188:txBody>
  </p188:cm>
</p188:cmLst>
</file>

<file path=ppt/comments/modernComment_11F_26D62E4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B80A253-C466-4A99-A691-A432C21C2745}" authorId="{ADB74AF9-4DDC-1C4B-4042-E41BCD07350F}" created="2025-09-28T19:48:38.935">
    <pc:sldMkLst xmlns:pc="http://schemas.microsoft.com/office/powerpoint/2013/main/command">
      <pc:docMk/>
      <pc:sldMk cId="651570766" sldId="287"/>
    </pc:sldMkLst>
    <p188:txBody>
      <a:bodyPr/>
      <a:lstStyle/>
      <a:p>
        <a:r>
          <a:rPr lang="es-MX"/>
          <a:t>ESTA LA DESARROLLA JACQUELINE</a:t>
        </a:r>
      </a:p>
    </p188:txBody>
  </p188:cm>
</p188:cmLst>
</file>

<file path=ppt/comments/modernComment_120_5EEA228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E516A04-5353-45FD-8150-B7ECDCE67B8B}" authorId="{ADB74AF9-4DDC-1C4B-4042-E41BCD07350F}" created="2025-09-28T19:47:35.784">
    <pc:sldMkLst xmlns:pc="http://schemas.microsoft.com/office/powerpoint/2013/main/command">
      <pc:docMk/>
      <pc:sldMk cId="1592402569" sldId="288"/>
    </pc:sldMkLst>
    <p188:txBody>
      <a:bodyPr/>
      <a:lstStyle/>
      <a:p>
        <a:r>
          <a:rPr lang="es-MX"/>
          <a:t>ESTA LA DESARROLLA ENID</a:t>
        </a:r>
      </a:p>
    </p188:txBody>
  </p188:cm>
</p188:cmLst>
</file>

<file path=ppt/comments/modernComment_122_42D8649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E5FC6B4-3C59-4BAC-B2C0-7CB4B04DA4FD}" authorId="{ADB74AF9-4DDC-1C4B-4042-E41BCD07350F}" created="2025-09-28T19:50:07.833">
    <pc:sldMkLst xmlns:pc="http://schemas.microsoft.com/office/powerpoint/2013/main/command">
      <pc:docMk/>
      <pc:sldMk cId="1121477784" sldId="290"/>
    </pc:sldMkLst>
    <p188:txBody>
      <a:bodyPr/>
      <a:lstStyle/>
      <a:p>
        <a:r>
          <a:rPr lang="es-MX"/>
          <a:t>ESTA LA DESARROLLA MARIO</a:t>
        </a:r>
      </a:p>
    </p188:txBody>
  </p188:cm>
</p188:cmLst>
</file>

<file path=ppt/comments/modernComment_123_D9DA3AA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35E84F1-6669-40AB-88E8-0CBCF8CACF16}" authorId="{ADB74AF9-4DDC-1C4B-4042-E41BCD07350F}" created="2025-09-28T19:51:25.167">
    <pc:sldMkLst xmlns:pc="http://schemas.microsoft.com/office/powerpoint/2013/main/command">
      <pc:docMk/>
      <pc:sldMk cId="3654957742" sldId="291"/>
    </pc:sldMkLst>
    <p188:txBody>
      <a:bodyPr/>
      <a:lstStyle/>
      <a:p>
        <a:r>
          <a:rPr lang="es-MX"/>
          <a:t>MARIO</a:t>
        </a:r>
      </a:p>
    </p188:txBody>
  </p188:cm>
</p188:cmLst>
</file>

<file path=ppt/comments/modernComment_124_E30A1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FF0FCEB-70EF-4ED5-AA14-4E6E0628AF49}" authorId="{ADB74AF9-4DDC-1C4B-4042-E41BCD07350F}" created="2025-09-28T19:50:54.954">
    <pc:sldMkLst xmlns:pc="http://schemas.microsoft.com/office/powerpoint/2013/main/command">
      <pc:docMk/>
      <pc:sldMk cId="14879254" sldId="292"/>
    </pc:sldMkLst>
    <p188:txBody>
      <a:bodyPr/>
      <a:lstStyle/>
      <a:p>
        <a:r>
          <a:rPr lang="es-MX"/>
          <a:t>ENID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18:23:2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8T18:23:22.4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76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1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31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72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93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73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8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11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37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7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6858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buFont typeface="Arial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8/10/relationships/comments" Target="../comments/modernComment_111_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8/10/relationships/comments" Target="../comments/modernComment_112_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20_5EEA228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microsoft.com/office/2018/10/relationships/comments" Target="../comments/modernComment_124_E30A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1E_DAB86FCF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microsoft.com/office/2018/10/relationships/comments" Target="../comments/modernComment_113_A69339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1F_26D62E4E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2.svg"/><Relationship Id="rId2" Type="http://schemas.microsoft.com/office/2018/10/relationships/comments" Target="../comments/modernComment_103_9A5C43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22_42D8649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microsoft.com/office/2018/10/relationships/comments" Target="../comments/modernComment_123_D9DA3AAE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microsoft.com/office/2018/10/relationships/comments" Target="../comments/modernComment_104_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8/10/relationships/comments" Target="../comments/modernComment_110_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376324-173B-1B29-D046-B4A5FE5056B5}"/>
              </a:ext>
            </a:extLst>
          </p:cNvPr>
          <p:cNvSpPr/>
          <p:nvPr/>
        </p:nvSpPr>
        <p:spPr>
          <a:xfrm>
            <a:off x="5791200" y="3009900"/>
            <a:ext cx="6861862" cy="2278623"/>
          </a:xfrm>
          <a:custGeom>
            <a:avLst/>
            <a:gdLst/>
            <a:ahLst/>
            <a:cxnLst/>
            <a:rect l="l" t="t" r="r" b="b"/>
            <a:pathLst>
              <a:path w="6861862" h="2278623">
                <a:moveTo>
                  <a:pt x="0" y="0"/>
                </a:moveTo>
                <a:lnTo>
                  <a:pt x="6861862" y="0"/>
                </a:lnTo>
                <a:lnTo>
                  <a:pt x="6861862" y="2278623"/>
                </a:lnTo>
                <a:lnTo>
                  <a:pt x="0" y="227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 noProof="0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33057B4-B33E-81A2-AC19-AFDDAB6649ED}"/>
              </a:ext>
            </a:extLst>
          </p:cNvPr>
          <p:cNvGrpSpPr/>
          <p:nvPr/>
        </p:nvGrpSpPr>
        <p:grpSpPr>
          <a:xfrm>
            <a:off x="3514885" y="7734300"/>
            <a:ext cx="12067495" cy="1280966"/>
            <a:chOff x="0" y="0"/>
            <a:chExt cx="16089993" cy="17079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C6086B2-AF66-EB0F-65FB-90CE6C00EA92}"/>
                </a:ext>
              </a:extLst>
            </p:cNvPr>
            <p:cNvSpPr/>
            <p:nvPr/>
          </p:nvSpPr>
          <p:spPr>
            <a:xfrm>
              <a:off x="0" y="307548"/>
              <a:ext cx="8586741" cy="1092858"/>
            </a:xfrm>
            <a:custGeom>
              <a:avLst/>
              <a:gdLst/>
              <a:ahLst/>
              <a:cxnLst/>
              <a:rect l="l" t="t" r="r" b="b"/>
              <a:pathLst>
                <a:path w="8586741" h="1092858">
                  <a:moveTo>
                    <a:pt x="0" y="0"/>
                  </a:moveTo>
                  <a:lnTo>
                    <a:pt x="8586741" y="0"/>
                  </a:lnTo>
                  <a:lnTo>
                    <a:pt x="8586741" y="1092858"/>
                  </a:lnTo>
                  <a:lnTo>
                    <a:pt x="0" y="109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599731C-2844-B28B-1FD0-DE1B3DA09A61}"/>
                </a:ext>
              </a:extLst>
            </p:cNvPr>
            <p:cNvSpPr/>
            <p:nvPr/>
          </p:nvSpPr>
          <p:spPr>
            <a:xfrm>
              <a:off x="11024653" y="0"/>
              <a:ext cx="5065340" cy="1707954"/>
            </a:xfrm>
            <a:custGeom>
              <a:avLst/>
              <a:gdLst/>
              <a:ahLst/>
              <a:cxnLst/>
              <a:rect l="l" t="t" r="r" b="b"/>
              <a:pathLst>
                <a:path w="5065340" h="1707954">
                  <a:moveTo>
                    <a:pt x="0" y="0"/>
                  </a:moveTo>
                  <a:lnTo>
                    <a:pt x="5065340" y="0"/>
                  </a:lnTo>
                  <a:lnTo>
                    <a:pt x="5065340" y="1707954"/>
                  </a:lnTo>
                  <a:lnTo>
                    <a:pt x="0" y="1707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61890"/>
              </a:stretch>
            </a:blipFill>
          </p:spPr>
          <p:txBody>
            <a:bodyPr/>
            <a:lstStyle/>
            <a:p>
              <a:endParaRPr lang="es-MX" noProof="0" dirty="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9A28803B-4143-B9E5-F510-6F8D6569D8DF}"/>
              </a:ext>
            </a:extLst>
          </p:cNvPr>
          <p:cNvSpPr txBox="1"/>
          <p:nvPr/>
        </p:nvSpPr>
        <p:spPr>
          <a:xfrm>
            <a:off x="4191000" y="9294177"/>
            <a:ext cx="10715267" cy="508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s-MX" sz="2000" b="1" noProof="0" dirty="0">
                <a:solidFill>
                  <a:schemeClr val="bg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Septiembre 2025</a:t>
            </a:r>
          </a:p>
        </p:txBody>
      </p:sp>
    </p:spTree>
    <p:extLst>
      <p:ext uri="{BB962C8B-B14F-4D97-AF65-F5344CB8AC3E}">
        <p14:creationId xmlns:p14="http://schemas.microsoft.com/office/powerpoint/2010/main" val="799230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89714" y="2438340"/>
            <a:ext cx="2082036" cy="2920535"/>
            <a:chOff x="0" y="0"/>
            <a:chExt cx="548355" cy="7691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8355" cy="769194"/>
            </a:xfrm>
            <a:custGeom>
              <a:avLst/>
              <a:gdLst/>
              <a:ahLst/>
              <a:cxnLst/>
              <a:rect l="l" t="t" r="r" b="b"/>
              <a:pathLst>
                <a:path w="548355" h="769194">
                  <a:moveTo>
                    <a:pt x="55777" y="0"/>
                  </a:moveTo>
                  <a:lnTo>
                    <a:pt x="492579" y="0"/>
                  </a:lnTo>
                  <a:cubicBezTo>
                    <a:pt x="523383" y="0"/>
                    <a:pt x="548355" y="24972"/>
                    <a:pt x="548355" y="55777"/>
                  </a:cubicBezTo>
                  <a:lnTo>
                    <a:pt x="548355" y="713418"/>
                  </a:lnTo>
                  <a:cubicBezTo>
                    <a:pt x="548355" y="744222"/>
                    <a:pt x="523383" y="769194"/>
                    <a:pt x="492579" y="769194"/>
                  </a:cubicBezTo>
                  <a:lnTo>
                    <a:pt x="55777" y="769194"/>
                  </a:lnTo>
                  <a:cubicBezTo>
                    <a:pt x="24972" y="769194"/>
                    <a:pt x="0" y="744222"/>
                    <a:pt x="0" y="713418"/>
                  </a:cubicBezTo>
                  <a:lnTo>
                    <a:pt x="0" y="55777"/>
                  </a:lnTo>
                  <a:cubicBezTo>
                    <a:pt x="0" y="24972"/>
                    <a:pt x="24972" y="0"/>
                    <a:pt x="55777" y="0"/>
                  </a:cubicBezTo>
                  <a:close/>
                </a:path>
              </a:pathLst>
            </a:custGeom>
            <a:solidFill>
              <a:srgbClr val="945589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48355" cy="816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66726" y="6661555"/>
            <a:ext cx="2082036" cy="2851721"/>
            <a:chOff x="0" y="0"/>
            <a:chExt cx="548355" cy="7510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8355" cy="751071"/>
            </a:xfrm>
            <a:custGeom>
              <a:avLst/>
              <a:gdLst/>
              <a:ahLst/>
              <a:cxnLst/>
              <a:rect l="l" t="t" r="r" b="b"/>
              <a:pathLst>
                <a:path w="548355" h="751071">
                  <a:moveTo>
                    <a:pt x="55777" y="0"/>
                  </a:moveTo>
                  <a:lnTo>
                    <a:pt x="492579" y="0"/>
                  </a:lnTo>
                  <a:cubicBezTo>
                    <a:pt x="523383" y="0"/>
                    <a:pt x="548355" y="24972"/>
                    <a:pt x="548355" y="55777"/>
                  </a:cubicBezTo>
                  <a:lnTo>
                    <a:pt x="548355" y="695294"/>
                  </a:lnTo>
                  <a:cubicBezTo>
                    <a:pt x="548355" y="710087"/>
                    <a:pt x="542479" y="724274"/>
                    <a:pt x="532018" y="734734"/>
                  </a:cubicBezTo>
                  <a:cubicBezTo>
                    <a:pt x="521558" y="745194"/>
                    <a:pt x="507371" y="751071"/>
                    <a:pt x="492579" y="751071"/>
                  </a:cubicBezTo>
                  <a:lnTo>
                    <a:pt x="55777" y="751071"/>
                  </a:lnTo>
                  <a:cubicBezTo>
                    <a:pt x="24972" y="751071"/>
                    <a:pt x="0" y="726099"/>
                    <a:pt x="0" y="695294"/>
                  </a:cubicBezTo>
                  <a:lnTo>
                    <a:pt x="0" y="55777"/>
                  </a:lnTo>
                  <a:cubicBezTo>
                    <a:pt x="0" y="24972"/>
                    <a:pt x="24972" y="0"/>
                    <a:pt x="55777" y="0"/>
                  </a:cubicBezTo>
                  <a:close/>
                </a:path>
              </a:pathLst>
            </a:custGeom>
            <a:solidFill>
              <a:srgbClr val="945589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548355" cy="798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8780893" y="3702474"/>
            <a:ext cx="446291" cy="390505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88741" y="130871"/>
              <a:ext cx="635319" cy="580329"/>
            </a:xfrm>
            <a:custGeom>
              <a:avLst/>
              <a:gdLst/>
              <a:ahLst/>
              <a:cxnLst/>
              <a:rect l="l" t="t" r="r" b="b"/>
              <a:pathLst>
                <a:path w="635319" h="580329">
                  <a:moveTo>
                    <a:pt x="429545" y="64930"/>
                  </a:moveTo>
                  <a:lnTo>
                    <a:pt x="612173" y="384528"/>
                  </a:lnTo>
                  <a:cubicBezTo>
                    <a:pt x="635318" y="425033"/>
                    <a:pt x="635152" y="474796"/>
                    <a:pt x="611736" y="515146"/>
                  </a:cubicBezTo>
                  <a:cubicBezTo>
                    <a:pt x="588321" y="555495"/>
                    <a:pt x="545197" y="580329"/>
                    <a:pt x="498545" y="580329"/>
                  </a:cubicBezTo>
                  <a:lnTo>
                    <a:pt x="136773" y="580329"/>
                  </a:lnTo>
                  <a:cubicBezTo>
                    <a:pt x="90121" y="580329"/>
                    <a:pt x="46997" y="555495"/>
                    <a:pt x="23581" y="515146"/>
                  </a:cubicBezTo>
                  <a:cubicBezTo>
                    <a:pt x="166" y="474796"/>
                    <a:pt x="0" y="425033"/>
                    <a:pt x="23145" y="384528"/>
                  </a:cubicBezTo>
                  <a:lnTo>
                    <a:pt x="205773" y="64930"/>
                  </a:lnTo>
                  <a:cubicBezTo>
                    <a:pt x="228716" y="24779"/>
                    <a:pt x="271415" y="0"/>
                    <a:pt x="317659" y="0"/>
                  </a:cubicBezTo>
                  <a:cubicBezTo>
                    <a:pt x="363903" y="0"/>
                    <a:pt x="406602" y="24779"/>
                    <a:pt x="429545" y="64930"/>
                  </a:cubicBezTo>
                  <a:close/>
                </a:path>
              </a:pathLst>
            </a:custGeom>
            <a:solidFill>
              <a:srgbClr val="945589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8857904" y="7506091"/>
            <a:ext cx="446291" cy="390505"/>
            <a:chOff x="0" y="0"/>
            <a:chExt cx="812800" cy="711200"/>
          </a:xfrm>
        </p:grpSpPr>
        <p:sp>
          <p:nvSpPr>
            <p:cNvPr id="12" name="Freeform 12"/>
            <p:cNvSpPr/>
            <p:nvPr/>
          </p:nvSpPr>
          <p:spPr>
            <a:xfrm>
              <a:off x="88741" y="130871"/>
              <a:ext cx="635319" cy="580329"/>
            </a:xfrm>
            <a:custGeom>
              <a:avLst/>
              <a:gdLst/>
              <a:ahLst/>
              <a:cxnLst/>
              <a:rect l="l" t="t" r="r" b="b"/>
              <a:pathLst>
                <a:path w="635319" h="580329">
                  <a:moveTo>
                    <a:pt x="429545" y="64930"/>
                  </a:moveTo>
                  <a:lnTo>
                    <a:pt x="612173" y="384528"/>
                  </a:lnTo>
                  <a:cubicBezTo>
                    <a:pt x="635318" y="425033"/>
                    <a:pt x="635152" y="474796"/>
                    <a:pt x="611736" y="515146"/>
                  </a:cubicBezTo>
                  <a:cubicBezTo>
                    <a:pt x="588321" y="555495"/>
                    <a:pt x="545197" y="580329"/>
                    <a:pt x="498545" y="580329"/>
                  </a:cubicBezTo>
                  <a:lnTo>
                    <a:pt x="136773" y="580329"/>
                  </a:lnTo>
                  <a:cubicBezTo>
                    <a:pt x="90121" y="580329"/>
                    <a:pt x="46997" y="555495"/>
                    <a:pt x="23581" y="515146"/>
                  </a:cubicBezTo>
                  <a:cubicBezTo>
                    <a:pt x="166" y="474796"/>
                    <a:pt x="0" y="425033"/>
                    <a:pt x="23145" y="384528"/>
                  </a:cubicBezTo>
                  <a:lnTo>
                    <a:pt x="205773" y="64930"/>
                  </a:lnTo>
                  <a:cubicBezTo>
                    <a:pt x="228716" y="24779"/>
                    <a:pt x="271415" y="0"/>
                    <a:pt x="317659" y="0"/>
                  </a:cubicBezTo>
                  <a:cubicBezTo>
                    <a:pt x="363903" y="0"/>
                    <a:pt x="406602" y="24779"/>
                    <a:pt x="429545" y="64930"/>
                  </a:cubicBezTo>
                  <a:close/>
                </a:path>
              </a:pathLst>
            </a:custGeom>
            <a:solidFill>
              <a:srgbClr val="945589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223798" y="2705261"/>
            <a:ext cx="1813869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a.Situacionales</a:t>
            </a:r>
            <a:endParaRPr lang="es-MX" sz="1988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276302" y="7116613"/>
            <a:ext cx="1813869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a.Situacionales</a:t>
            </a:r>
            <a:endParaRPr lang="es-MX" sz="1988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1523049" y="8603110"/>
            <a:ext cx="5591233" cy="1166900"/>
            <a:chOff x="0" y="0"/>
            <a:chExt cx="7454978" cy="1555867"/>
          </a:xfrm>
        </p:grpSpPr>
        <p:grpSp>
          <p:nvGrpSpPr>
            <p:cNvPr id="17" name="Group 17"/>
            <p:cNvGrpSpPr/>
            <p:nvPr/>
          </p:nvGrpSpPr>
          <p:grpSpPr>
            <a:xfrm>
              <a:off x="382764" y="0"/>
              <a:ext cx="7072213" cy="1326481"/>
              <a:chOff x="0" y="0"/>
              <a:chExt cx="1396980" cy="26202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96980" cy="262021"/>
              </a:xfrm>
              <a:custGeom>
                <a:avLst/>
                <a:gdLst/>
                <a:ahLst/>
                <a:cxnLst/>
                <a:rect l="l" t="t" r="r" b="b"/>
                <a:pathLst>
                  <a:path w="1396980" h="262021">
                    <a:moveTo>
                      <a:pt x="21894" y="0"/>
                    </a:moveTo>
                    <a:lnTo>
                      <a:pt x="1375087" y="0"/>
                    </a:lnTo>
                    <a:cubicBezTo>
                      <a:pt x="1380893" y="0"/>
                      <a:pt x="1386462" y="2307"/>
                      <a:pt x="1390568" y="6413"/>
                    </a:cubicBezTo>
                    <a:cubicBezTo>
                      <a:pt x="1394674" y="10518"/>
                      <a:pt x="1396980" y="16087"/>
                      <a:pt x="1396980" y="21894"/>
                    </a:cubicBezTo>
                    <a:lnTo>
                      <a:pt x="1396980" y="240127"/>
                    </a:lnTo>
                    <a:cubicBezTo>
                      <a:pt x="1396980" y="245934"/>
                      <a:pt x="1394674" y="251503"/>
                      <a:pt x="1390568" y="255608"/>
                    </a:cubicBezTo>
                    <a:cubicBezTo>
                      <a:pt x="1386462" y="259714"/>
                      <a:pt x="1380893" y="262021"/>
                      <a:pt x="1375087" y="262021"/>
                    </a:cubicBezTo>
                    <a:lnTo>
                      <a:pt x="21894" y="262021"/>
                    </a:lnTo>
                    <a:cubicBezTo>
                      <a:pt x="16087" y="262021"/>
                      <a:pt x="10518" y="259714"/>
                      <a:pt x="6413" y="255608"/>
                    </a:cubicBezTo>
                    <a:cubicBezTo>
                      <a:pt x="2307" y="251503"/>
                      <a:pt x="0" y="245934"/>
                      <a:pt x="0" y="240127"/>
                    </a:cubicBezTo>
                    <a:lnTo>
                      <a:pt x="0" y="21894"/>
                    </a:lnTo>
                    <a:cubicBezTo>
                      <a:pt x="0" y="16087"/>
                      <a:pt x="2307" y="10518"/>
                      <a:pt x="6413" y="6413"/>
                    </a:cubicBezTo>
                    <a:cubicBezTo>
                      <a:pt x="10518" y="2307"/>
                      <a:pt x="16087" y="0"/>
                      <a:pt x="21894" y="0"/>
                    </a:cubicBezTo>
                    <a:close/>
                  </a:path>
                </a:pathLst>
              </a:custGeom>
              <a:solidFill>
                <a:srgbClr val="945589"/>
              </a:solidFill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1396980" cy="3096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04"/>
                  </a:lnSpc>
                </a:pPr>
                <a:endParaRPr lang="es-MX" noProof="0" dirty="0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-5400000">
              <a:off x="-37191" y="352405"/>
              <a:ext cx="595055" cy="520673"/>
              <a:chOff x="0" y="0"/>
              <a:chExt cx="812800" cy="7112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88741" y="130871"/>
                <a:ext cx="635319" cy="580329"/>
              </a:xfrm>
              <a:custGeom>
                <a:avLst/>
                <a:gdLst/>
                <a:ahLst/>
                <a:cxnLst/>
                <a:rect l="l" t="t" r="r" b="b"/>
                <a:pathLst>
                  <a:path w="635319" h="580329">
                    <a:moveTo>
                      <a:pt x="429545" y="64930"/>
                    </a:moveTo>
                    <a:lnTo>
                      <a:pt x="612173" y="384528"/>
                    </a:lnTo>
                    <a:cubicBezTo>
                      <a:pt x="635318" y="425033"/>
                      <a:pt x="635152" y="474796"/>
                      <a:pt x="611736" y="515146"/>
                    </a:cubicBezTo>
                    <a:cubicBezTo>
                      <a:pt x="588321" y="555495"/>
                      <a:pt x="545197" y="580329"/>
                      <a:pt x="498545" y="580329"/>
                    </a:cubicBezTo>
                    <a:lnTo>
                      <a:pt x="136773" y="580329"/>
                    </a:lnTo>
                    <a:cubicBezTo>
                      <a:pt x="90121" y="580329"/>
                      <a:pt x="46997" y="555495"/>
                      <a:pt x="23581" y="515146"/>
                    </a:cubicBezTo>
                    <a:cubicBezTo>
                      <a:pt x="166" y="474796"/>
                      <a:pt x="0" y="425033"/>
                      <a:pt x="23145" y="384528"/>
                    </a:cubicBezTo>
                    <a:lnTo>
                      <a:pt x="205773" y="64930"/>
                    </a:lnTo>
                    <a:cubicBezTo>
                      <a:pt x="228716" y="24779"/>
                      <a:pt x="271415" y="0"/>
                      <a:pt x="317659" y="0"/>
                    </a:cubicBezTo>
                    <a:cubicBezTo>
                      <a:pt x="363903" y="0"/>
                      <a:pt x="406602" y="24779"/>
                      <a:pt x="429545" y="64930"/>
                    </a:cubicBezTo>
                    <a:close/>
                  </a:path>
                </a:pathLst>
              </a:custGeom>
              <a:solidFill>
                <a:srgbClr val="945589"/>
              </a:solidFill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04"/>
                  </a:lnSpc>
                </a:pPr>
                <a:endParaRPr lang="es-MX" noProof="0" dirty="0"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776837" y="165896"/>
              <a:ext cx="6030293" cy="1389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4"/>
                </a:lnSpc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b.1. Programas extracurriculares de participación</a:t>
              </a:r>
            </a:p>
            <a:p>
              <a:pPr algn="l">
                <a:lnSpc>
                  <a:spcPts val="2784"/>
                </a:lnSpc>
                <a:spcBef>
                  <a:spcPct val="0"/>
                </a:spcBef>
              </a:pPr>
              <a:endParaRPr lang="es-MX" sz="1988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300809" y="4625141"/>
            <a:ext cx="1222829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s-MX" sz="1988" noProof="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b.Sociales</a:t>
            </a:r>
            <a:endParaRPr lang="es-MX" sz="1988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300809" y="8837026"/>
            <a:ext cx="1222829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s-MX" sz="1988" noProof="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b.Sociales</a:t>
            </a:r>
            <a:endParaRPr lang="es-MX" sz="1988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11495600" y="2278199"/>
            <a:ext cx="5646131" cy="1251281"/>
            <a:chOff x="0" y="0"/>
            <a:chExt cx="7528175" cy="1668375"/>
          </a:xfrm>
        </p:grpSpPr>
        <p:grpSp>
          <p:nvGrpSpPr>
            <p:cNvPr id="27" name="Group 27"/>
            <p:cNvGrpSpPr/>
            <p:nvPr/>
          </p:nvGrpSpPr>
          <p:grpSpPr>
            <a:xfrm>
              <a:off x="382764" y="0"/>
              <a:ext cx="7145411" cy="1668375"/>
              <a:chOff x="0" y="0"/>
              <a:chExt cx="1411439" cy="329556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411439" cy="329556"/>
              </a:xfrm>
              <a:custGeom>
                <a:avLst/>
                <a:gdLst/>
                <a:ahLst/>
                <a:cxnLst/>
                <a:rect l="l" t="t" r="r" b="b"/>
                <a:pathLst>
                  <a:path w="1411439" h="329556">
                    <a:moveTo>
                      <a:pt x="21670" y="0"/>
                    </a:moveTo>
                    <a:lnTo>
                      <a:pt x="1389770" y="0"/>
                    </a:lnTo>
                    <a:cubicBezTo>
                      <a:pt x="1395517" y="0"/>
                      <a:pt x="1401028" y="2283"/>
                      <a:pt x="1405092" y="6347"/>
                    </a:cubicBezTo>
                    <a:cubicBezTo>
                      <a:pt x="1409156" y="10411"/>
                      <a:pt x="1411439" y="15922"/>
                      <a:pt x="1411439" y="21670"/>
                    </a:cubicBezTo>
                    <a:lnTo>
                      <a:pt x="1411439" y="307886"/>
                    </a:lnTo>
                    <a:cubicBezTo>
                      <a:pt x="1411439" y="313633"/>
                      <a:pt x="1409156" y="319145"/>
                      <a:pt x="1405092" y="323209"/>
                    </a:cubicBezTo>
                    <a:cubicBezTo>
                      <a:pt x="1401028" y="327273"/>
                      <a:pt x="1395517" y="329556"/>
                      <a:pt x="1389770" y="329556"/>
                    </a:cubicBezTo>
                    <a:lnTo>
                      <a:pt x="21670" y="329556"/>
                    </a:lnTo>
                    <a:cubicBezTo>
                      <a:pt x="15922" y="329556"/>
                      <a:pt x="10411" y="327273"/>
                      <a:pt x="6347" y="323209"/>
                    </a:cubicBezTo>
                    <a:cubicBezTo>
                      <a:pt x="2283" y="319145"/>
                      <a:pt x="0" y="313633"/>
                      <a:pt x="0" y="307886"/>
                    </a:cubicBezTo>
                    <a:lnTo>
                      <a:pt x="0" y="21670"/>
                    </a:lnTo>
                    <a:cubicBezTo>
                      <a:pt x="0" y="15922"/>
                      <a:pt x="2283" y="10411"/>
                      <a:pt x="6347" y="6347"/>
                    </a:cubicBezTo>
                    <a:cubicBezTo>
                      <a:pt x="10411" y="2283"/>
                      <a:pt x="15922" y="0"/>
                      <a:pt x="21670" y="0"/>
                    </a:cubicBezTo>
                    <a:close/>
                  </a:path>
                </a:pathLst>
              </a:custGeom>
              <a:solidFill>
                <a:srgbClr val="945589"/>
              </a:solidFill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1411439" cy="3771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04"/>
                  </a:lnSpc>
                </a:pPr>
                <a:endParaRPr lang="es-MX" noProof="0" dirty="0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 rot="-5400000">
              <a:off x="-37191" y="573851"/>
              <a:ext cx="595055" cy="520673"/>
              <a:chOff x="0" y="0"/>
              <a:chExt cx="812800" cy="7112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88741" y="130871"/>
                <a:ext cx="635319" cy="580329"/>
              </a:xfrm>
              <a:custGeom>
                <a:avLst/>
                <a:gdLst/>
                <a:ahLst/>
                <a:cxnLst/>
                <a:rect l="l" t="t" r="r" b="b"/>
                <a:pathLst>
                  <a:path w="635319" h="580329">
                    <a:moveTo>
                      <a:pt x="429545" y="64930"/>
                    </a:moveTo>
                    <a:lnTo>
                      <a:pt x="612173" y="384528"/>
                    </a:lnTo>
                    <a:cubicBezTo>
                      <a:pt x="635318" y="425033"/>
                      <a:pt x="635152" y="474796"/>
                      <a:pt x="611736" y="515146"/>
                    </a:cubicBezTo>
                    <a:cubicBezTo>
                      <a:pt x="588321" y="555495"/>
                      <a:pt x="545197" y="580329"/>
                      <a:pt x="498545" y="580329"/>
                    </a:cubicBezTo>
                    <a:lnTo>
                      <a:pt x="136773" y="580329"/>
                    </a:lnTo>
                    <a:cubicBezTo>
                      <a:pt x="90121" y="580329"/>
                      <a:pt x="46997" y="555495"/>
                      <a:pt x="23581" y="515146"/>
                    </a:cubicBezTo>
                    <a:cubicBezTo>
                      <a:pt x="166" y="474796"/>
                      <a:pt x="0" y="425033"/>
                      <a:pt x="23145" y="384528"/>
                    </a:cubicBezTo>
                    <a:lnTo>
                      <a:pt x="205773" y="64930"/>
                    </a:lnTo>
                    <a:cubicBezTo>
                      <a:pt x="228716" y="24779"/>
                      <a:pt x="271415" y="0"/>
                      <a:pt x="317659" y="0"/>
                    </a:cubicBezTo>
                    <a:cubicBezTo>
                      <a:pt x="363903" y="0"/>
                      <a:pt x="406602" y="24779"/>
                      <a:pt x="429545" y="64930"/>
                    </a:cubicBezTo>
                    <a:close/>
                  </a:path>
                </a:pathLst>
              </a:custGeom>
              <a:solidFill>
                <a:srgbClr val="945589"/>
              </a:solidFill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04"/>
                  </a:lnSpc>
                </a:pPr>
                <a:endParaRPr lang="es-MX" noProof="0" dirty="0"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776837" y="165896"/>
              <a:ext cx="5557702" cy="450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4"/>
                </a:lnSpc>
                <a:spcBef>
                  <a:spcPct val="0"/>
                </a:spcBef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a.1. Peligros y amenazas cotidianas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76837" y="929999"/>
              <a:ext cx="5111543" cy="450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4"/>
                </a:lnSpc>
                <a:spcBef>
                  <a:spcPct val="0"/>
                </a:spcBef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a.2. Daño patrimonial y personal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467836" y="6122524"/>
            <a:ext cx="5673895" cy="2385336"/>
            <a:chOff x="0" y="0"/>
            <a:chExt cx="7565193" cy="3180448"/>
          </a:xfrm>
        </p:grpSpPr>
        <p:grpSp>
          <p:nvGrpSpPr>
            <p:cNvPr id="36" name="Group 36"/>
            <p:cNvGrpSpPr/>
            <p:nvPr/>
          </p:nvGrpSpPr>
          <p:grpSpPr>
            <a:xfrm>
              <a:off x="419783" y="0"/>
              <a:ext cx="7145411" cy="3180448"/>
              <a:chOff x="0" y="0"/>
              <a:chExt cx="1411439" cy="628237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411439" cy="628237"/>
              </a:xfrm>
              <a:custGeom>
                <a:avLst/>
                <a:gdLst/>
                <a:ahLst/>
                <a:cxnLst/>
                <a:rect l="l" t="t" r="r" b="b"/>
                <a:pathLst>
                  <a:path w="1411439" h="628237">
                    <a:moveTo>
                      <a:pt x="21670" y="0"/>
                    </a:moveTo>
                    <a:lnTo>
                      <a:pt x="1389770" y="0"/>
                    </a:lnTo>
                    <a:cubicBezTo>
                      <a:pt x="1395517" y="0"/>
                      <a:pt x="1401028" y="2283"/>
                      <a:pt x="1405092" y="6347"/>
                    </a:cubicBezTo>
                    <a:cubicBezTo>
                      <a:pt x="1409156" y="10411"/>
                      <a:pt x="1411439" y="15922"/>
                      <a:pt x="1411439" y="21670"/>
                    </a:cubicBezTo>
                    <a:lnTo>
                      <a:pt x="1411439" y="606567"/>
                    </a:lnTo>
                    <a:cubicBezTo>
                      <a:pt x="1411439" y="612314"/>
                      <a:pt x="1409156" y="617826"/>
                      <a:pt x="1405092" y="621890"/>
                    </a:cubicBezTo>
                    <a:cubicBezTo>
                      <a:pt x="1401028" y="625954"/>
                      <a:pt x="1395517" y="628237"/>
                      <a:pt x="1389770" y="628237"/>
                    </a:cubicBezTo>
                    <a:lnTo>
                      <a:pt x="21670" y="628237"/>
                    </a:lnTo>
                    <a:cubicBezTo>
                      <a:pt x="15922" y="628237"/>
                      <a:pt x="10411" y="625954"/>
                      <a:pt x="6347" y="621890"/>
                    </a:cubicBezTo>
                    <a:cubicBezTo>
                      <a:pt x="2283" y="617826"/>
                      <a:pt x="0" y="612314"/>
                      <a:pt x="0" y="606567"/>
                    </a:cubicBezTo>
                    <a:lnTo>
                      <a:pt x="0" y="21670"/>
                    </a:lnTo>
                    <a:cubicBezTo>
                      <a:pt x="0" y="15922"/>
                      <a:pt x="2283" y="10411"/>
                      <a:pt x="6347" y="6347"/>
                    </a:cubicBezTo>
                    <a:cubicBezTo>
                      <a:pt x="10411" y="2283"/>
                      <a:pt x="15922" y="0"/>
                      <a:pt x="21670" y="0"/>
                    </a:cubicBezTo>
                    <a:close/>
                  </a:path>
                </a:pathLst>
              </a:custGeom>
              <a:solidFill>
                <a:srgbClr val="945589"/>
              </a:solidFill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1411439" cy="6758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04"/>
                  </a:lnSpc>
                </a:pPr>
                <a:endParaRPr lang="es-MX" noProof="0" dirty="0"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 rot="-5400000">
              <a:off x="-37191" y="1329887"/>
              <a:ext cx="595055" cy="520673"/>
              <a:chOff x="0" y="0"/>
              <a:chExt cx="812800" cy="7112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88741" y="130871"/>
                <a:ext cx="635319" cy="580329"/>
              </a:xfrm>
              <a:custGeom>
                <a:avLst/>
                <a:gdLst/>
                <a:ahLst/>
                <a:cxnLst/>
                <a:rect l="l" t="t" r="r" b="b"/>
                <a:pathLst>
                  <a:path w="635319" h="580329">
                    <a:moveTo>
                      <a:pt x="429545" y="64930"/>
                    </a:moveTo>
                    <a:lnTo>
                      <a:pt x="612173" y="384528"/>
                    </a:lnTo>
                    <a:cubicBezTo>
                      <a:pt x="635318" y="425033"/>
                      <a:pt x="635152" y="474796"/>
                      <a:pt x="611736" y="515146"/>
                    </a:cubicBezTo>
                    <a:cubicBezTo>
                      <a:pt x="588321" y="555495"/>
                      <a:pt x="545197" y="580329"/>
                      <a:pt x="498545" y="580329"/>
                    </a:cubicBezTo>
                    <a:lnTo>
                      <a:pt x="136773" y="580329"/>
                    </a:lnTo>
                    <a:cubicBezTo>
                      <a:pt x="90121" y="580329"/>
                      <a:pt x="46997" y="555495"/>
                      <a:pt x="23581" y="515146"/>
                    </a:cubicBezTo>
                    <a:cubicBezTo>
                      <a:pt x="166" y="474796"/>
                      <a:pt x="0" y="425033"/>
                      <a:pt x="23145" y="384528"/>
                    </a:cubicBezTo>
                    <a:lnTo>
                      <a:pt x="205773" y="64930"/>
                    </a:lnTo>
                    <a:cubicBezTo>
                      <a:pt x="228716" y="24779"/>
                      <a:pt x="271415" y="0"/>
                      <a:pt x="317659" y="0"/>
                    </a:cubicBezTo>
                    <a:cubicBezTo>
                      <a:pt x="363903" y="0"/>
                      <a:pt x="406602" y="24779"/>
                      <a:pt x="429545" y="64930"/>
                    </a:cubicBezTo>
                    <a:close/>
                  </a:path>
                </a:pathLst>
              </a:custGeom>
              <a:solidFill>
                <a:srgbClr val="945589"/>
              </a:solidFill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04"/>
                  </a:lnSpc>
                </a:pPr>
                <a:endParaRPr lang="es-MX" noProof="0" dirty="0"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813855" y="242096"/>
              <a:ext cx="6086084" cy="680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49"/>
                </a:lnSpc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a.1. Entornos deportivos, recreativos y de esparcimiento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813855" y="929999"/>
              <a:ext cx="6448897" cy="450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4"/>
                </a:lnSpc>
                <a:spcBef>
                  <a:spcPct val="0"/>
                </a:spcBef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a.2. Organizaciones sociales y comunitarias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813855" y="1523045"/>
              <a:ext cx="6448897" cy="920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4"/>
                </a:lnSpc>
                <a:spcBef>
                  <a:spcPct val="0"/>
                </a:spcBef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a.3. Instituciones y organismos gubernamentales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813855" y="2522490"/>
              <a:ext cx="6448897" cy="450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4"/>
                </a:lnSpc>
                <a:spcBef>
                  <a:spcPct val="0"/>
                </a:spcBef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a.4. Infraestructura y servicios públicos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1495600" y="3610643"/>
            <a:ext cx="5646131" cy="2426156"/>
            <a:chOff x="0" y="0"/>
            <a:chExt cx="7528175" cy="3234875"/>
          </a:xfrm>
        </p:grpSpPr>
        <p:grpSp>
          <p:nvGrpSpPr>
            <p:cNvPr id="47" name="Group 47"/>
            <p:cNvGrpSpPr/>
            <p:nvPr/>
          </p:nvGrpSpPr>
          <p:grpSpPr>
            <a:xfrm>
              <a:off x="382764" y="0"/>
              <a:ext cx="7145411" cy="3234875"/>
              <a:chOff x="0" y="0"/>
              <a:chExt cx="1411439" cy="638988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1411439" cy="638988"/>
              </a:xfrm>
              <a:custGeom>
                <a:avLst/>
                <a:gdLst/>
                <a:ahLst/>
                <a:cxnLst/>
                <a:rect l="l" t="t" r="r" b="b"/>
                <a:pathLst>
                  <a:path w="1411439" h="638988">
                    <a:moveTo>
                      <a:pt x="21670" y="0"/>
                    </a:moveTo>
                    <a:lnTo>
                      <a:pt x="1389770" y="0"/>
                    </a:lnTo>
                    <a:cubicBezTo>
                      <a:pt x="1395517" y="0"/>
                      <a:pt x="1401028" y="2283"/>
                      <a:pt x="1405092" y="6347"/>
                    </a:cubicBezTo>
                    <a:cubicBezTo>
                      <a:pt x="1409156" y="10411"/>
                      <a:pt x="1411439" y="15922"/>
                      <a:pt x="1411439" y="21670"/>
                    </a:cubicBezTo>
                    <a:lnTo>
                      <a:pt x="1411439" y="617318"/>
                    </a:lnTo>
                    <a:cubicBezTo>
                      <a:pt x="1411439" y="623065"/>
                      <a:pt x="1409156" y="628577"/>
                      <a:pt x="1405092" y="632641"/>
                    </a:cubicBezTo>
                    <a:cubicBezTo>
                      <a:pt x="1401028" y="636705"/>
                      <a:pt x="1395517" y="638988"/>
                      <a:pt x="1389770" y="638988"/>
                    </a:cubicBezTo>
                    <a:lnTo>
                      <a:pt x="21670" y="638988"/>
                    </a:lnTo>
                    <a:cubicBezTo>
                      <a:pt x="15922" y="638988"/>
                      <a:pt x="10411" y="636705"/>
                      <a:pt x="6347" y="632641"/>
                    </a:cubicBezTo>
                    <a:cubicBezTo>
                      <a:pt x="2283" y="628577"/>
                      <a:pt x="0" y="623065"/>
                      <a:pt x="0" y="617318"/>
                    </a:cubicBezTo>
                    <a:lnTo>
                      <a:pt x="0" y="21670"/>
                    </a:lnTo>
                    <a:cubicBezTo>
                      <a:pt x="0" y="15922"/>
                      <a:pt x="2283" y="10411"/>
                      <a:pt x="6347" y="6347"/>
                    </a:cubicBezTo>
                    <a:cubicBezTo>
                      <a:pt x="10411" y="2283"/>
                      <a:pt x="15922" y="0"/>
                      <a:pt x="21670" y="0"/>
                    </a:cubicBezTo>
                    <a:close/>
                  </a:path>
                </a:pathLst>
              </a:custGeom>
              <a:solidFill>
                <a:srgbClr val="945589"/>
              </a:solidFill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47625"/>
                <a:ext cx="1411439" cy="6866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04"/>
                  </a:lnSpc>
                </a:pPr>
                <a:endParaRPr lang="es-MX" noProof="0" dirty="0"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 rot="-5400000">
              <a:off x="-37191" y="1357101"/>
              <a:ext cx="595055" cy="520673"/>
              <a:chOff x="0" y="0"/>
              <a:chExt cx="812800" cy="7112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88741" y="130871"/>
                <a:ext cx="635319" cy="580329"/>
              </a:xfrm>
              <a:custGeom>
                <a:avLst/>
                <a:gdLst/>
                <a:ahLst/>
                <a:cxnLst/>
                <a:rect l="l" t="t" r="r" b="b"/>
                <a:pathLst>
                  <a:path w="635319" h="580329">
                    <a:moveTo>
                      <a:pt x="429545" y="64930"/>
                    </a:moveTo>
                    <a:lnTo>
                      <a:pt x="612173" y="384528"/>
                    </a:lnTo>
                    <a:cubicBezTo>
                      <a:pt x="635318" y="425033"/>
                      <a:pt x="635152" y="474796"/>
                      <a:pt x="611736" y="515146"/>
                    </a:cubicBezTo>
                    <a:cubicBezTo>
                      <a:pt x="588321" y="555495"/>
                      <a:pt x="545197" y="580329"/>
                      <a:pt x="498545" y="580329"/>
                    </a:cubicBezTo>
                    <a:lnTo>
                      <a:pt x="136773" y="580329"/>
                    </a:lnTo>
                    <a:cubicBezTo>
                      <a:pt x="90121" y="580329"/>
                      <a:pt x="46997" y="555495"/>
                      <a:pt x="23581" y="515146"/>
                    </a:cubicBezTo>
                    <a:cubicBezTo>
                      <a:pt x="166" y="474796"/>
                      <a:pt x="0" y="425033"/>
                      <a:pt x="23145" y="384528"/>
                    </a:cubicBezTo>
                    <a:lnTo>
                      <a:pt x="205773" y="64930"/>
                    </a:lnTo>
                    <a:cubicBezTo>
                      <a:pt x="228716" y="24779"/>
                      <a:pt x="271415" y="0"/>
                      <a:pt x="317659" y="0"/>
                    </a:cubicBezTo>
                    <a:cubicBezTo>
                      <a:pt x="363903" y="0"/>
                      <a:pt x="406602" y="24779"/>
                      <a:pt x="429545" y="64930"/>
                    </a:cubicBezTo>
                    <a:close/>
                  </a:path>
                </a:pathLst>
              </a:custGeom>
              <a:solidFill>
                <a:srgbClr val="945589"/>
              </a:solidFill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04"/>
                  </a:lnSpc>
                </a:pPr>
                <a:endParaRPr lang="es-MX" noProof="0" dirty="0"/>
              </a:p>
            </p:txBody>
          </p:sp>
        </p:grpSp>
        <p:sp>
          <p:nvSpPr>
            <p:cNvPr id="53" name="TextBox 53"/>
            <p:cNvSpPr txBox="1"/>
            <p:nvPr/>
          </p:nvSpPr>
          <p:spPr>
            <a:xfrm>
              <a:off x="776837" y="165896"/>
              <a:ext cx="5557702" cy="450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4"/>
                </a:lnSpc>
                <a:spcBef>
                  <a:spcPct val="0"/>
                </a:spcBef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b.1. Conflicto y violencia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776837" y="929999"/>
              <a:ext cx="6603445" cy="920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4"/>
                </a:lnSpc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b.2. Sustancias psicoactivas</a:t>
              </a:r>
            </a:p>
            <a:p>
              <a:pPr algn="l">
                <a:lnSpc>
                  <a:spcPts val="2784"/>
                </a:lnSpc>
                <a:spcBef>
                  <a:spcPct val="0"/>
                </a:spcBef>
              </a:pPr>
              <a:endParaRPr lang="es-MX" sz="1988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76837" y="1688145"/>
              <a:ext cx="6603445" cy="450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4"/>
                </a:lnSpc>
                <a:spcBef>
                  <a:spcPct val="0"/>
                </a:spcBef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b.3. Movilidad humana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776837" y="2349920"/>
              <a:ext cx="6603445" cy="450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4"/>
                </a:lnSpc>
                <a:spcBef>
                  <a:spcPct val="0"/>
                </a:spcBef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b.4. Riesgos asociados a la pobreza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6536250" y="2825077"/>
            <a:ext cx="2082036" cy="5802217"/>
            <a:chOff x="0" y="0"/>
            <a:chExt cx="548355" cy="152815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48355" cy="1528156"/>
            </a:xfrm>
            <a:custGeom>
              <a:avLst/>
              <a:gdLst/>
              <a:ahLst/>
              <a:cxnLst/>
              <a:rect l="l" t="t" r="r" b="b"/>
              <a:pathLst>
                <a:path w="548355" h="1528156">
                  <a:moveTo>
                    <a:pt x="55777" y="0"/>
                  </a:moveTo>
                  <a:lnTo>
                    <a:pt x="492579" y="0"/>
                  </a:lnTo>
                  <a:cubicBezTo>
                    <a:pt x="523383" y="0"/>
                    <a:pt x="548355" y="24972"/>
                    <a:pt x="548355" y="55777"/>
                  </a:cubicBezTo>
                  <a:lnTo>
                    <a:pt x="548355" y="1472379"/>
                  </a:lnTo>
                  <a:cubicBezTo>
                    <a:pt x="548355" y="1503184"/>
                    <a:pt x="523383" y="1528156"/>
                    <a:pt x="492579" y="1528156"/>
                  </a:cubicBezTo>
                  <a:lnTo>
                    <a:pt x="55777" y="1528156"/>
                  </a:lnTo>
                  <a:cubicBezTo>
                    <a:pt x="24972" y="1528156"/>
                    <a:pt x="0" y="1503184"/>
                    <a:pt x="0" y="1472379"/>
                  </a:cubicBezTo>
                  <a:lnTo>
                    <a:pt x="0" y="55777"/>
                  </a:lnTo>
                  <a:cubicBezTo>
                    <a:pt x="0" y="24972"/>
                    <a:pt x="24972" y="0"/>
                    <a:pt x="55777" y="0"/>
                  </a:cubicBezTo>
                  <a:close/>
                </a:path>
              </a:pathLst>
            </a:custGeom>
            <a:solidFill>
              <a:srgbClr val="945589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47625"/>
              <a:ext cx="548355" cy="1575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60" name="Group 60"/>
          <p:cNvGrpSpPr/>
          <p:nvPr/>
        </p:nvGrpSpPr>
        <p:grpSpPr>
          <a:xfrm rot="-5400000">
            <a:off x="5904577" y="5652919"/>
            <a:ext cx="1078416" cy="390505"/>
            <a:chOff x="0" y="0"/>
            <a:chExt cx="1964046" cy="711200"/>
          </a:xfrm>
        </p:grpSpPr>
        <p:sp>
          <p:nvSpPr>
            <p:cNvPr id="61" name="Freeform 61"/>
            <p:cNvSpPr/>
            <p:nvPr/>
          </p:nvSpPr>
          <p:spPr>
            <a:xfrm>
              <a:off x="60513" y="22080"/>
              <a:ext cx="1843021" cy="689120"/>
            </a:xfrm>
            <a:custGeom>
              <a:avLst/>
              <a:gdLst/>
              <a:ahLst/>
              <a:cxnLst/>
              <a:rect l="l" t="t" r="r" b="b"/>
              <a:pathLst>
                <a:path w="1843021" h="689120">
                  <a:moveTo>
                    <a:pt x="997096" y="32661"/>
                  </a:moveTo>
                  <a:lnTo>
                    <a:pt x="1827947" y="634379"/>
                  </a:lnTo>
                  <a:cubicBezTo>
                    <a:pt x="1838566" y="642070"/>
                    <a:pt x="1843021" y="655726"/>
                    <a:pt x="1838979" y="668199"/>
                  </a:cubicBezTo>
                  <a:cubicBezTo>
                    <a:pt x="1834936" y="680672"/>
                    <a:pt x="1823318" y="689120"/>
                    <a:pt x="1810207" y="689120"/>
                  </a:cubicBezTo>
                  <a:lnTo>
                    <a:pt x="32814" y="689120"/>
                  </a:lnTo>
                  <a:cubicBezTo>
                    <a:pt x="19702" y="689120"/>
                    <a:pt x="8084" y="680672"/>
                    <a:pt x="4042" y="668199"/>
                  </a:cubicBezTo>
                  <a:cubicBezTo>
                    <a:pt x="0" y="655726"/>
                    <a:pt x="4454" y="642070"/>
                    <a:pt x="15073" y="634379"/>
                  </a:cubicBezTo>
                  <a:lnTo>
                    <a:pt x="845924" y="32661"/>
                  </a:lnTo>
                  <a:cubicBezTo>
                    <a:pt x="891022" y="0"/>
                    <a:pt x="951998" y="0"/>
                    <a:pt x="997096" y="32661"/>
                  </a:cubicBezTo>
                  <a:close/>
                </a:path>
              </a:pathLst>
            </a:custGeom>
            <a:solidFill>
              <a:srgbClr val="945589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06882" y="282575"/>
              <a:ext cx="1350282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sp>
        <p:nvSpPr>
          <p:cNvPr id="63" name="TextBox 63"/>
          <p:cNvSpPr txBox="1"/>
          <p:nvPr/>
        </p:nvSpPr>
        <p:spPr>
          <a:xfrm>
            <a:off x="6794064" y="3603631"/>
            <a:ext cx="1719448" cy="517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8"/>
              </a:lnSpc>
            </a:pPr>
            <a:r>
              <a:rPr lang="es-MX" sz="1988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2.1. Factores de riesgo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832164" y="7423485"/>
            <a:ext cx="1500294" cy="517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88"/>
              </a:lnSpc>
              <a:spcBef>
                <a:spcPct val="0"/>
              </a:spcBef>
            </a:pPr>
            <a:r>
              <a:rPr lang="es-MX" sz="1988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</a:t>
            </a:r>
            <a:r>
              <a:rPr lang="es-MX" sz="1988" u="none" strike="noStrike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.2. Factores protectores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230415" y="3705333"/>
            <a:ext cx="3894884" cy="3894884"/>
            <a:chOff x="0" y="0"/>
            <a:chExt cx="5193179" cy="5193179"/>
          </a:xfrm>
        </p:grpSpPr>
        <p:grpSp>
          <p:nvGrpSpPr>
            <p:cNvPr id="66" name="Group 66"/>
            <p:cNvGrpSpPr/>
            <p:nvPr/>
          </p:nvGrpSpPr>
          <p:grpSpPr>
            <a:xfrm>
              <a:off x="0" y="0"/>
              <a:ext cx="5193179" cy="5193179"/>
              <a:chOff x="0" y="0"/>
              <a:chExt cx="812800" cy="81280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19100" cap="sq">
                <a:solidFill>
                  <a:srgbClr val="94558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04"/>
                  </a:lnSpc>
                </a:pPr>
                <a:endParaRPr lang="es-MX" noProof="0" dirty="0"/>
              </a:p>
            </p:txBody>
          </p:sp>
        </p:grpSp>
        <p:sp>
          <p:nvSpPr>
            <p:cNvPr id="69" name="Freeform 69"/>
            <p:cNvSpPr/>
            <p:nvPr/>
          </p:nvSpPr>
          <p:spPr>
            <a:xfrm>
              <a:off x="1864601" y="1851960"/>
              <a:ext cx="1604577" cy="1499550"/>
            </a:xfrm>
            <a:custGeom>
              <a:avLst/>
              <a:gdLst/>
              <a:ahLst/>
              <a:cxnLst/>
              <a:rect l="l" t="t" r="r" b="b"/>
              <a:pathLst>
                <a:path w="1604577" h="1499550">
                  <a:moveTo>
                    <a:pt x="0" y="0"/>
                  </a:moveTo>
                  <a:lnTo>
                    <a:pt x="1604577" y="0"/>
                  </a:lnTo>
                  <a:lnTo>
                    <a:pt x="1604577" y="1499550"/>
                  </a:lnTo>
                  <a:lnTo>
                    <a:pt x="0" y="1499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 noProof="0" dirty="0"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4294832" y="5323061"/>
            <a:ext cx="1953700" cy="1064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1"/>
              </a:lnSpc>
            </a:pPr>
            <a:r>
              <a:rPr lang="es-MX" sz="1972" b="1" noProof="0" dirty="0">
                <a:solidFill>
                  <a:srgbClr val="945589"/>
                </a:solidFill>
                <a:latin typeface="Mero Thai Bold"/>
                <a:ea typeface="Mero Thai Bold"/>
                <a:cs typeface="Mero Thai Bold"/>
                <a:sym typeface="Mero Thai Bold"/>
              </a:rPr>
              <a:t>2.SEGURIDAD </a:t>
            </a:r>
          </a:p>
          <a:p>
            <a:pPr algn="ctr">
              <a:lnSpc>
                <a:spcPts val="2761"/>
              </a:lnSpc>
            </a:pPr>
            <a:r>
              <a:rPr lang="es-MX" sz="1972" b="1" noProof="0" dirty="0">
                <a:solidFill>
                  <a:srgbClr val="945589"/>
                </a:solidFill>
                <a:latin typeface="Mero Thai Bold"/>
                <a:ea typeface="Mero Thai Bold"/>
                <a:cs typeface="Mero Thai Bold"/>
                <a:sym typeface="Mero Thai Bold"/>
              </a:rPr>
              <a:t>Y RIESGO </a:t>
            </a:r>
          </a:p>
          <a:p>
            <a:pPr algn="ctr">
              <a:lnSpc>
                <a:spcPts val="2761"/>
              </a:lnSpc>
              <a:spcBef>
                <a:spcPct val="0"/>
              </a:spcBef>
            </a:pPr>
            <a:r>
              <a:rPr lang="es-MX" sz="1972" b="1" noProof="0" dirty="0">
                <a:solidFill>
                  <a:srgbClr val="945589"/>
                </a:solidFill>
                <a:latin typeface="Mero Thai Bold"/>
                <a:ea typeface="Mero Thai Bold"/>
                <a:cs typeface="Mero Thai Bold"/>
                <a:sym typeface="Mero Thai Bold"/>
              </a:rPr>
              <a:t>DEL ENTORNO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2237552" y="768070"/>
            <a:ext cx="14891125" cy="953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25"/>
              </a:lnSpc>
            </a:pPr>
            <a:r>
              <a:rPr lang="es-MX" sz="5589" b="1" noProof="0" dirty="0">
                <a:solidFill>
                  <a:srgbClr val="3E516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Diagnóstico Dimensión 2</a:t>
            </a:r>
          </a:p>
        </p:txBody>
      </p:sp>
      <p:sp>
        <p:nvSpPr>
          <p:cNvPr id="72" name="Freeform 72"/>
          <p:cNvSpPr/>
          <p:nvPr/>
        </p:nvSpPr>
        <p:spPr>
          <a:xfrm>
            <a:off x="845022" y="713196"/>
            <a:ext cx="893270" cy="961798"/>
          </a:xfrm>
          <a:custGeom>
            <a:avLst/>
            <a:gdLst/>
            <a:ahLst/>
            <a:cxnLst/>
            <a:rect l="l" t="t" r="r" b="b"/>
            <a:pathLst>
              <a:path w="893270" h="961798">
                <a:moveTo>
                  <a:pt x="0" y="0"/>
                </a:moveTo>
                <a:lnTo>
                  <a:pt x="893271" y="0"/>
                </a:lnTo>
                <a:lnTo>
                  <a:pt x="893271" y="961798"/>
                </a:lnTo>
                <a:lnTo>
                  <a:pt x="0" y="9617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MX" noProof="0" dirty="0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87519" y="2774947"/>
            <a:ext cx="2466850" cy="6372869"/>
            <a:chOff x="0" y="0"/>
            <a:chExt cx="649952" cy="16790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9952" cy="1679090"/>
            </a:xfrm>
            <a:custGeom>
              <a:avLst/>
              <a:gdLst/>
              <a:ahLst/>
              <a:cxnLst/>
              <a:rect l="l" t="t" r="r" b="b"/>
              <a:pathLst>
                <a:path w="649952" h="1679090">
                  <a:moveTo>
                    <a:pt x="47076" y="0"/>
                  </a:moveTo>
                  <a:lnTo>
                    <a:pt x="602877" y="0"/>
                  </a:lnTo>
                  <a:cubicBezTo>
                    <a:pt x="628876" y="0"/>
                    <a:pt x="649952" y="21077"/>
                    <a:pt x="649952" y="47076"/>
                  </a:cubicBezTo>
                  <a:lnTo>
                    <a:pt x="649952" y="1632014"/>
                  </a:lnTo>
                  <a:cubicBezTo>
                    <a:pt x="649952" y="1658013"/>
                    <a:pt x="628876" y="1679090"/>
                    <a:pt x="602877" y="1679090"/>
                  </a:cubicBezTo>
                  <a:lnTo>
                    <a:pt x="47076" y="1679090"/>
                  </a:lnTo>
                  <a:cubicBezTo>
                    <a:pt x="34590" y="1679090"/>
                    <a:pt x="22617" y="1674130"/>
                    <a:pt x="13788" y="1665302"/>
                  </a:cubicBezTo>
                  <a:cubicBezTo>
                    <a:pt x="4960" y="1656473"/>
                    <a:pt x="0" y="1644499"/>
                    <a:pt x="0" y="1632014"/>
                  </a:cubicBezTo>
                  <a:lnTo>
                    <a:pt x="0" y="47076"/>
                  </a:lnTo>
                  <a:cubicBezTo>
                    <a:pt x="0" y="21077"/>
                    <a:pt x="21077" y="0"/>
                    <a:pt x="47076" y="0"/>
                  </a:cubicBezTo>
                  <a:close/>
                </a:path>
              </a:pathLst>
            </a:custGeom>
            <a:solidFill>
              <a:srgbClr val="0CA0E8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49952" cy="1726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624737" y="5931634"/>
            <a:ext cx="1078006" cy="390356"/>
            <a:chOff x="0" y="0"/>
            <a:chExt cx="1964046" cy="711200"/>
          </a:xfrm>
        </p:grpSpPr>
        <p:sp>
          <p:nvSpPr>
            <p:cNvPr id="6" name="Freeform 6"/>
            <p:cNvSpPr/>
            <p:nvPr/>
          </p:nvSpPr>
          <p:spPr>
            <a:xfrm>
              <a:off x="60536" y="22088"/>
              <a:ext cx="1842975" cy="689112"/>
            </a:xfrm>
            <a:custGeom>
              <a:avLst/>
              <a:gdLst/>
              <a:ahLst/>
              <a:cxnLst/>
              <a:rect l="l" t="t" r="r" b="b"/>
              <a:pathLst>
                <a:path w="1842975" h="689112">
                  <a:moveTo>
                    <a:pt x="997102" y="32674"/>
                  </a:moveTo>
                  <a:lnTo>
                    <a:pt x="1827895" y="634350"/>
                  </a:lnTo>
                  <a:cubicBezTo>
                    <a:pt x="1838518" y="642044"/>
                    <a:pt x="1842975" y="655706"/>
                    <a:pt x="1838931" y="668183"/>
                  </a:cubicBezTo>
                  <a:cubicBezTo>
                    <a:pt x="1834887" y="680661"/>
                    <a:pt x="1823265" y="689112"/>
                    <a:pt x="1810148" y="689112"/>
                  </a:cubicBezTo>
                  <a:lnTo>
                    <a:pt x="32826" y="689112"/>
                  </a:lnTo>
                  <a:cubicBezTo>
                    <a:pt x="19710" y="689112"/>
                    <a:pt x="8087" y="680661"/>
                    <a:pt x="4043" y="668183"/>
                  </a:cubicBezTo>
                  <a:cubicBezTo>
                    <a:pt x="0" y="655706"/>
                    <a:pt x="4456" y="642044"/>
                    <a:pt x="15079" y="634350"/>
                  </a:cubicBezTo>
                  <a:lnTo>
                    <a:pt x="845872" y="32674"/>
                  </a:lnTo>
                  <a:cubicBezTo>
                    <a:pt x="890988" y="0"/>
                    <a:pt x="951986" y="0"/>
                    <a:pt x="997102" y="32674"/>
                  </a:cubicBezTo>
                  <a:close/>
                </a:path>
              </a:pathLst>
            </a:custGeom>
            <a:solidFill>
              <a:srgbClr val="0CA0E8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06882" y="282575"/>
              <a:ext cx="1350282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197304" y="5004905"/>
            <a:ext cx="5643984" cy="2347900"/>
            <a:chOff x="0" y="0"/>
            <a:chExt cx="7525311" cy="3130533"/>
          </a:xfrm>
        </p:grpSpPr>
        <p:grpSp>
          <p:nvGrpSpPr>
            <p:cNvPr id="9" name="Group 9"/>
            <p:cNvGrpSpPr/>
            <p:nvPr/>
          </p:nvGrpSpPr>
          <p:grpSpPr>
            <a:xfrm>
              <a:off x="382619" y="0"/>
              <a:ext cx="7142693" cy="3130533"/>
              <a:chOff x="0" y="0"/>
              <a:chExt cx="1411439" cy="61861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11439" cy="618612"/>
              </a:xfrm>
              <a:custGeom>
                <a:avLst/>
                <a:gdLst/>
                <a:ahLst/>
                <a:cxnLst/>
                <a:rect l="l" t="t" r="r" b="b"/>
                <a:pathLst>
                  <a:path w="1411439" h="618612">
                    <a:moveTo>
                      <a:pt x="21670" y="0"/>
                    </a:moveTo>
                    <a:lnTo>
                      <a:pt x="1389770" y="0"/>
                    </a:lnTo>
                    <a:cubicBezTo>
                      <a:pt x="1395517" y="0"/>
                      <a:pt x="1401028" y="2283"/>
                      <a:pt x="1405092" y="6347"/>
                    </a:cubicBezTo>
                    <a:cubicBezTo>
                      <a:pt x="1409156" y="10411"/>
                      <a:pt x="1411439" y="15922"/>
                      <a:pt x="1411439" y="21670"/>
                    </a:cubicBezTo>
                    <a:lnTo>
                      <a:pt x="1411439" y="596943"/>
                    </a:lnTo>
                    <a:cubicBezTo>
                      <a:pt x="1411439" y="602690"/>
                      <a:pt x="1409156" y="608201"/>
                      <a:pt x="1405092" y="612265"/>
                    </a:cubicBezTo>
                    <a:cubicBezTo>
                      <a:pt x="1401028" y="616329"/>
                      <a:pt x="1395517" y="618612"/>
                      <a:pt x="1389770" y="618612"/>
                    </a:cubicBezTo>
                    <a:lnTo>
                      <a:pt x="21670" y="618612"/>
                    </a:lnTo>
                    <a:cubicBezTo>
                      <a:pt x="15922" y="618612"/>
                      <a:pt x="10411" y="616329"/>
                      <a:pt x="6347" y="612265"/>
                    </a:cubicBezTo>
                    <a:cubicBezTo>
                      <a:pt x="2283" y="608201"/>
                      <a:pt x="0" y="602690"/>
                      <a:pt x="0" y="596943"/>
                    </a:cubicBezTo>
                    <a:lnTo>
                      <a:pt x="0" y="21670"/>
                    </a:lnTo>
                    <a:cubicBezTo>
                      <a:pt x="0" y="15922"/>
                      <a:pt x="2283" y="10411"/>
                      <a:pt x="6347" y="6347"/>
                    </a:cubicBezTo>
                    <a:cubicBezTo>
                      <a:pt x="10411" y="2283"/>
                      <a:pt x="15922" y="0"/>
                      <a:pt x="21670" y="0"/>
                    </a:cubicBezTo>
                    <a:close/>
                  </a:path>
                </a:pathLst>
              </a:custGeom>
              <a:solidFill>
                <a:srgbClr val="0CA0E8"/>
              </a:solidFill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1411439" cy="6662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04"/>
                  </a:lnSpc>
                </a:pPr>
                <a:endParaRPr lang="es-MX" noProof="0" dirty="0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5400000">
              <a:off x="-37177" y="1305029"/>
              <a:ext cx="594829" cy="520475"/>
              <a:chOff x="0" y="0"/>
              <a:chExt cx="812800" cy="7112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88741" y="130871"/>
                <a:ext cx="635319" cy="580329"/>
              </a:xfrm>
              <a:custGeom>
                <a:avLst/>
                <a:gdLst/>
                <a:ahLst/>
                <a:cxnLst/>
                <a:rect l="l" t="t" r="r" b="b"/>
                <a:pathLst>
                  <a:path w="635319" h="580329">
                    <a:moveTo>
                      <a:pt x="429545" y="64930"/>
                    </a:moveTo>
                    <a:lnTo>
                      <a:pt x="612173" y="384528"/>
                    </a:lnTo>
                    <a:cubicBezTo>
                      <a:pt x="635318" y="425033"/>
                      <a:pt x="635152" y="474796"/>
                      <a:pt x="611736" y="515146"/>
                    </a:cubicBezTo>
                    <a:cubicBezTo>
                      <a:pt x="588321" y="555495"/>
                      <a:pt x="545197" y="580329"/>
                      <a:pt x="498545" y="580329"/>
                    </a:cubicBezTo>
                    <a:lnTo>
                      <a:pt x="136773" y="580329"/>
                    </a:lnTo>
                    <a:cubicBezTo>
                      <a:pt x="90121" y="580329"/>
                      <a:pt x="46997" y="555495"/>
                      <a:pt x="23581" y="515146"/>
                    </a:cubicBezTo>
                    <a:cubicBezTo>
                      <a:pt x="166" y="474796"/>
                      <a:pt x="0" y="425033"/>
                      <a:pt x="23145" y="384528"/>
                    </a:cubicBezTo>
                    <a:lnTo>
                      <a:pt x="205773" y="64930"/>
                    </a:lnTo>
                    <a:cubicBezTo>
                      <a:pt x="228716" y="24779"/>
                      <a:pt x="271415" y="0"/>
                      <a:pt x="317659" y="0"/>
                    </a:cubicBezTo>
                    <a:cubicBezTo>
                      <a:pt x="363903" y="0"/>
                      <a:pt x="406602" y="24779"/>
                      <a:pt x="429545" y="64930"/>
                    </a:cubicBezTo>
                    <a:close/>
                  </a:path>
                </a:pathLst>
              </a:custGeom>
              <a:solidFill>
                <a:srgbClr val="0CA0E8"/>
              </a:solidFill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04"/>
                  </a:lnSpc>
                </a:pPr>
                <a:endParaRPr lang="es-MX" noProof="0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76541" y="165815"/>
              <a:ext cx="5555588" cy="450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3"/>
                </a:lnSpc>
                <a:spcBef>
                  <a:spcPct val="0"/>
                </a:spcBef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a. Geodinámica interna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76541" y="929627"/>
              <a:ext cx="6600933" cy="450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3"/>
                </a:lnSpc>
                <a:spcBef>
                  <a:spcPct val="0"/>
                </a:spcBef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b. Geodinámica externa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76541" y="1687484"/>
              <a:ext cx="6600933" cy="450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3"/>
                </a:lnSpc>
                <a:spcBef>
                  <a:spcPct val="0"/>
                </a:spcBef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c. Climatológica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76541" y="2349008"/>
              <a:ext cx="6600933" cy="450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3"/>
                </a:lnSpc>
                <a:spcBef>
                  <a:spcPct val="0"/>
                </a:spcBef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d. Peligros biológicos y para la salud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169551" y="2573231"/>
            <a:ext cx="5643984" cy="2301455"/>
            <a:chOff x="0" y="0"/>
            <a:chExt cx="7525311" cy="3068607"/>
          </a:xfrm>
        </p:grpSpPr>
        <p:grpSp>
          <p:nvGrpSpPr>
            <p:cNvPr id="20" name="Group 20"/>
            <p:cNvGrpSpPr/>
            <p:nvPr/>
          </p:nvGrpSpPr>
          <p:grpSpPr>
            <a:xfrm>
              <a:off x="382619" y="0"/>
              <a:ext cx="7142693" cy="3068607"/>
              <a:chOff x="0" y="0"/>
              <a:chExt cx="1411439" cy="6063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411439" cy="606375"/>
              </a:xfrm>
              <a:custGeom>
                <a:avLst/>
                <a:gdLst/>
                <a:ahLst/>
                <a:cxnLst/>
                <a:rect l="l" t="t" r="r" b="b"/>
                <a:pathLst>
                  <a:path w="1411439" h="606375">
                    <a:moveTo>
                      <a:pt x="21670" y="0"/>
                    </a:moveTo>
                    <a:lnTo>
                      <a:pt x="1389770" y="0"/>
                    </a:lnTo>
                    <a:cubicBezTo>
                      <a:pt x="1395517" y="0"/>
                      <a:pt x="1401028" y="2283"/>
                      <a:pt x="1405092" y="6347"/>
                    </a:cubicBezTo>
                    <a:cubicBezTo>
                      <a:pt x="1409156" y="10411"/>
                      <a:pt x="1411439" y="15922"/>
                      <a:pt x="1411439" y="21670"/>
                    </a:cubicBezTo>
                    <a:lnTo>
                      <a:pt x="1411439" y="584706"/>
                    </a:lnTo>
                    <a:cubicBezTo>
                      <a:pt x="1411439" y="590453"/>
                      <a:pt x="1409156" y="595965"/>
                      <a:pt x="1405092" y="600028"/>
                    </a:cubicBezTo>
                    <a:cubicBezTo>
                      <a:pt x="1401028" y="604092"/>
                      <a:pt x="1395517" y="606375"/>
                      <a:pt x="1389770" y="606375"/>
                    </a:cubicBezTo>
                    <a:lnTo>
                      <a:pt x="21670" y="606375"/>
                    </a:lnTo>
                    <a:cubicBezTo>
                      <a:pt x="15922" y="606375"/>
                      <a:pt x="10411" y="604092"/>
                      <a:pt x="6347" y="600028"/>
                    </a:cubicBezTo>
                    <a:cubicBezTo>
                      <a:pt x="2283" y="595965"/>
                      <a:pt x="0" y="590453"/>
                      <a:pt x="0" y="584706"/>
                    </a:cubicBezTo>
                    <a:lnTo>
                      <a:pt x="0" y="21670"/>
                    </a:lnTo>
                    <a:cubicBezTo>
                      <a:pt x="0" y="15922"/>
                      <a:pt x="2283" y="10411"/>
                      <a:pt x="6347" y="6347"/>
                    </a:cubicBezTo>
                    <a:cubicBezTo>
                      <a:pt x="10411" y="2283"/>
                      <a:pt x="15922" y="0"/>
                      <a:pt x="21670" y="0"/>
                    </a:cubicBezTo>
                    <a:close/>
                  </a:path>
                </a:pathLst>
              </a:custGeom>
              <a:solidFill>
                <a:srgbClr val="0CA0E8"/>
              </a:solidFill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1411439" cy="654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04"/>
                  </a:lnSpc>
                </a:pPr>
                <a:endParaRPr lang="es-MX" noProof="0" dirty="0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 rot="-5400000">
              <a:off x="-37177" y="1274066"/>
              <a:ext cx="594829" cy="520475"/>
              <a:chOff x="0" y="0"/>
              <a:chExt cx="812800" cy="7112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88741" y="130871"/>
                <a:ext cx="635319" cy="580329"/>
              </a:xfrm>
              <a:custGeom>
                <a:avLst/>
                <a:gdLst/>
                <a:ahLst/>
                <a:cxnLst/>
                <a:rect l="l" t="t" r="r" b="b"/>
                <a:pathLst>
                  <a:path w="635319" h="580329">
                    <a:moveTo>
                      <a:pt x="429545" y="64930"/>
                    </a:moveTo>
                    <a:lnTo>
                      <a:pt x="612173" y="384528"/>
                    </a:lnTo>
                    <a:cubicBezTo>
                      <a:pt x="635318" y="425033"/>
                      <a:pt x="635152" y="474796"/>
                      <a:pt x="611736" y="515146"/>
                    </a:cubicBezTo>
                    <a:cubicBezTo>
                      <a:pt x="588321" y="555495"/>
                      <a:pt x="545197" y="580329"/>
                      <a:pt x="498545" y="580329"/>
                    </a:cubicBezTo>
                    <a:lnTo>
                      <a:pt x="136773" y="580329"/>
                    </a:lnTo>
                    <a:cubicBezTo>
                      <a:pt x="90121" y="580329"/>
                      <a:pt x="46997" y="555495"/>
                      <a:pt x="23581" y="515146"/>
                    </a:cubicBezTo>
                    <a:cubicBezTo>
                      <a:pt x="166" y="474796"/>
                      <a:pt x="0" y="425033"/>
                      <a:pt x="23145" y="384528"/>
                    </a:cubicBezTo>
                    <a:lnTo>
                      <a:pt x="205773" y="64930"/>
                    </a:lnTo>
                    <a:cubicBezTo>
                      <a:pt x="228716" y="24779"/>
                      <a:pt x="271415" y="0"/>
                      <a:pt x="317659" y="0"/>
                    </a:cubicBezTo>
                    <a:cubicBezTo>
                      <a:pt x="363903" y="0"/>
                      <a:pt x="406602" y="24779"/>
                      <a:pt x="429545" y="64930"/>
                    </a:cubicBezTo>
                    <a:close/>
                  </a:path>
                </a:pathLst>
              </a:custGeom>
              <a:solidFill>
                <a:srgbClr val="0CA0E8"/>
              </a:solidFill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04"/>
                  </a:lnSpc>
                </a:pPr>
                <a:endParaRPr lang="es-MX" noProof="0" dirty="0"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776541" y="165815"/>
              <a:ext cx="6145908" cy="450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3"/>
                </a:lnSpc>
                <a:spcBef>
                  <a:spcPct val="0"/>
                </a:spcBef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a. Infraestructura del centro educativo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76541" y="929627"/>
              <a:ext cx="6600933" cy="450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3"/>
                </a:lnSpc>
                <a:spcBef>
                  <a:spcPct val="0"/>
                </a:spcBef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b. Internos (endógenos)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76541" y="1687484"/>
              <a:ext cx="6600933" cy="450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3"/>
                </a:lnSpc>
                <a:spcBef>
                  <a:spcPct val="0"/>
                </a:spcBef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c. Riesgos por terceros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76541" y="2349008"/>
              <a:ext cx="6600933" cy="450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3"/>
                </a:lnSpc>
                <a:spcBef>
                  <a:spcPct val="0"/>
                </a:spcBef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d. Externos (exógeno)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197304" y="7486104"/>
            <a:ext cx="5643984" cy="1592012"/>
            <a:chOff x="0" y="0"/>
            <a:chExt cx="7525311" cy="2122683"/>
          </a:xfrm>
        </p:grpSpPr>
        <p:grpSp>
          <p:nvGrpSpPr>
            <p:cNvPr id="31" name="Group 31"/>
            <p:cNvGrpSpPr/>
            <p:nvPr/>
          </p:nvGrpSpPr>
          <p:grpSpPr>
            <a:xfrm>
              <a:off x="417570" y="0"/>
              <a:ext cx="7107742" cy="2122683"/>
              <a:chOff x="0" y="0"/>
              <a:chExt cx="1404533" cy="419455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404533" cy="419455"/>
              </a:xfrm>
              <a:custGeom>
                <a:avLst/>
                <a:gdLst/>
                <a:ahLst/>
                <a:cxnLst/>
                <a:rect l="l" t="t" r="r" b="b"/>
                <a:pathLst>
                  <a:path w="1404533" h="419455">
                    <a:moveTo>
                      <a:pt x="21776" y="0"/>
                    </a:moveTo>
                    <a:lnTo>
                      <a:pt x="1382756" y="0"/>
                    </a:lnTo>
                    <a:cubicBezTo>
                      <a:pt x="1394783" y="0"/>
                      <a:pt x="1404533" y="9750"/>
                      <a:pt x="1404533" y="21776"/>
                    </a:cubicBezTo>
                    <a:lnTo>
                      <a:pt x="1404533" y="397679"/>
                    </a:lnTo>
                    <a:cubicBezTo>
                      <a:pt x="1404533" y="409705"/>
                      <a:pt x="1394783" y="419455"/>
                      <a:pt x="1382756" y="419455"/>
                    </a:cubicBezTo>
                    <a:lnTo>
                      <a:pt x="21776" y="419455"/>
                    </a:lnTo>
                    <a:cubicBezTo>
                      <a:pt x="9750" y="419455"/>
                      <a:pt x="0" y="409705"/>
                      <a:pt x="0" y="397679"/>
                    </a:cubicBezTo>
                    <a:lnTo>
                      <a:pt x="0" y="21776"/>
                    </a:lnTo>
                    <a:cubicBezTo>
                      <a:pt x="0" y="9750"/>
                      <a:pt x="9750" y="0"/>
                      <a:pt x="21776" y="0"/>
                    </a:cubicBezTo>
                    <a:close/>
                  </a:path>
                </a:pathLst>
              </a:custGeom>
              <a:solidFill>
                <a:srgbClr val="0CA0E8"/>
              </a:solidFill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1404533" cy="4670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04"/>
                  </a:lnSpc>
                </a:pPr>
                <a:endParaRPr lang="es-MX" noProof="0" dirty="0"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 rot="-5400000">
              <a:off x="-38450" y="802377"/>
              <a:ext cx="594829" cy="517928"/>
              <a:chOff x="0" y="0"/>
              <a:chExt cx="812800" cy="70772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89101" y="130552"/>
                <a:ext cx="634598" cy="577168"/>
              </a:xfrm>
              <a:custGeom>
                <a:avLst/>
                <a:gdLst/>
                <a:ahLst/>
                <a:cxnLst/>
                <a:rect l="l" t="t" r="r" b="b"/>
                <a:pathLst>
                  <a:path w="634598" h="577168">
                    <a:moveTo>
                      <a:pt x="429599" y="65012"/>
                    </a:moveTo>
                    <a:lnTo>
                      <a:pt x="611399" y="381604"/>
                    </a:lnTo>
                    <a:cubicBezTo>
                      <a:pt x="634598" y="422004"/>
                      <a:pt x="634511" y="471705"/>
                      <a:pt x="611170" y="512024"/>
                    </a:cubicBezTo>
                    <a:cubicBezTo>
                      <a:pt x="587829" y="552342"/>
                      <a:pt x="544772" y="577168"/>
                      <a:pt x="498185" y="577168"/>
                    </a:cubicBezTo>
                    <a:lnTo>
                      <a:pt x="136413" y="577168"/>
                    </a:lnTo>
                    <a:cubicBezTo>
                      <a:pt x="89826" y="577168"/>
                      <a:pt x="46769" y="552342"/>
                      <a:pt x="23428" y="512024"/>
                    </a:cubicBezTo>
                    <a:cubicBezTo>
                      <a:pt x="87" y="471705"/>
                      <a:pt x="0" y="422004"/>
                      <a:pt x="23199" y="381604"/>
                    </a:cubicBezTo>
                    <a:lnTo>
                      <a:pt x="204999" y="65012"/>
                    </a:lnTo>
                    <a:cubicBezTo>
                      <a:pt x="228092" y="24797"/>
                      <a:pt x="270925" y="0"/>
                      <a:pt x="317299" y="0"/>
                    </a:cubicBezTo>
                    <a:cubicBezTo>
                      <a:pt x="363673" y="0"/>
                      <a:pt x="406506" y="24797"/>
                      <a:pt x="429599" y="65012"/>
                    </a:cubicBezTo>
                    <a:close/>
                  </a:path>
                </a:pathLst>
              </a:custGeom>
              <a:solidFill>
                <a:srgbClr val="0CA0E8"/>
              </a:solidFill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127000" y="280959"/>
                <a:ext cx="558800" cy="3762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04"/>
                  </a:lnSpc>
                </a:pPr>
                <a:endParaRPr lang="es-MX" noProof="0" dirty="0"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809564" y="218974"/>
              <a:ext cx="6115834" cy="450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3"/>
                </a:lnSpc>
                <a:spcBef>
                  <a:spcPct val="0"/>
                </a:spcBef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a. Recurso y respuesta interna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809564" y="812520"/>
              <a:ext cx="5915036" cy="450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3"/>
                </a:lnSpc>
                <a:spcBef>
                  <a:spcPct val="0"/>
                </a:spcBef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b. Recurso y respuesta externa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809564" y="1405340"/>
              <a:ext cx="6414900" cy="450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83"/>
                </a:lnSpc>
                <a:spcBef>
                  <a:spcPct val="0"/>
                </a:spcBef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c. Continuidad operativa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8569871" y="3451154"/>
            <a:ext cx="2101781" cy="5351315"/>
            <a:chOff x="0" y="0"/>
            <a:chExt cx="2802375" cy="7135087"/>
          </a:xfrm>
        </p:grpSpPr>
        <p:sp>
          <p:nvSpPr>
            <p:cNvPr id="41" name="TextBox 41"/>
            <p:cNvSpPr txBox="1"/>
            <p:nvPr/>
          </p:nvSpPr>
          <p:spPr>
            <a:xfrm>
              <a:off x="0" y="28575"/>
              <a:ext cx="2643350" cy="698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88"/>
                </a:lnSpc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3.1. Factores de riesgo antrópicos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3301770"/>
              <a:ext cx="2375291" cy="698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88"/>
                </a:lnSpc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3.2. Factores de riesgo naturales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47612" y="5776036"/>
              <a:ext cx="2754763" cy="1359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988"/>
                </a:lnSpc>
                <a:spcBef>
                  <a:spcPct val="0"/>
                </a:spcBef>
              </a:pPr>
              <a:r>
                <a:rPr lang="es-MX" sz="1988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3.3</a:t>
              </a:r>
              <a:r>
                <a:rPr lang="es-MX" sz="1988" u="none" strike="noStrike" noProof="0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. Medidas de prevención, mitigación o atención </a:t>
              </a: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2237552" y="768070"/>
            <a:ext cx="14891125" cy="953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25"/>
              </a:lnSpc>
            </a:pPr>
            <a:r>
              <a:rPr lang="es-MX" sz="5589" b="1" noProof="0" dirty="0">
                <a:solidFill>
                  <a:srgbClr val="3E516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Diagnóstico Dimensión 3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314555" y="3516889"/>
            <a:ext cx="4215611" cy="4369811"/>
            <a:chOff x="0" y="0"/>
            <a:chExt cx="6428245" cy="6428245"/>
          </a:xfrm>
        </p:grpSpPr>
        <p:sp>
          <p:nvSpPr>
            <p:cNvPr id="46" name="Freeform 46"/>
            <p:cNvSpPr/>
            <p:nvPr/>
          </p:nvSpPr>
          <p:spPr>
            <a:xfrm>
              <a:off x="2412139" y="2464633"/>
              <a:ext cx="1603967" cy="1498980"/>
            </a:xfrm>
            <a:custGeom>
              <a:avLst/>
              <a:gdLst/>
              <a:ahLst/>
              <a:cxnLst/>
              <a:rect l="l" t="t" r="r" b="b"/>
              <a:pathLst>
                <a:path w="1603967" h="1498980">
                  <a:moveTo>
                    <a:pt x="0" y="0"/>
                  </a:moveTo>
                  <a:lnTo>
                    <a:pt x="1603967" y="0"/>
                  </a:lnTo>
                  <a:lnTo>
                    <a:pt x="1603967" y="1498979"/>
                  </a:lnTo>
                  <a:lnTo>
                    <a:pt x="0" y="1498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 noProof="0" dirty="0"/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0" y="0"/>
              <a:ext cx="6428245" cy="6428245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19100" cap="sq">
                <a:solidFill>
                  <a:srgbClr val="0CA0E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2504"/>
                  </a:lnSpc>
                </a:pPr>
                <a:endParaRPr lang="es-MX" noProof="0" dirty="0"/>
              </a:p>
            </p:txBody>
          </p:sp>
        </p:grpSp>
      </p:grpSp>
      <p:sp>
        <p:nvSpPr>
          <p:cNvPr id="50" name="TextBox 50"/>
          <p:cNvSpPr txBox="1"/>
          <p:nvPr/>
        </p:nvSpPr>
        <p:spPr>
          <a:xfrm>
            <a:off x="4864852" y="5756666"/>
            <a:ext cx="2998341" cy="1027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8"/>
              </a:lnSpc>
            </a:pPr>
            <a:r>
              <a:rPr lang="es-MX" sz="1899" b="1" noProof="0" dirty="0">
                <a:solidFill>
                  <a:srgbClr val="0CA0E8"/>
                </a:solidFill>
                <a:latin typeface="Mero Thai Bold"/>
                <a:ea typeface="Mero Thai Bold"/>
                <a:cs typeface="Mero Thai Bold"/>
                <a:sym typeface="Mero Thai Bold"/>
              </a:rPr>
              <a:t>3. </a:t>
            </a:r>
            <a:r>
              <a:rPr lang="es-MX" sz="1899" b="1" noProof="0" dirty="0" err="1">
                <a:solidFill>
                  <a:srgbClr val="0CA0E8"/>
                </a:solidFill>
                <a:latin typeface="Mero Thai Bold"/>
                <a:ea typeface="Mero Thai Bold"/>
                <a:cs typeface="Mero Thai Bold"/>
                <a:sym typeface="Mero Thai Bold"/>
              </a:rPr>
              <a:t>GESTIóN</a:t>
            </a:r>
            <a:r>
              <a:rPr lang="es-MX" sz="1899" b="1" noProof="0" dirty="0">
                <a:solidFill>
                  <a:srgbClr val="0CA0E8"/>
                </a:solidFill>
                <a:latin typeface="Mero Thai Bold"/>
                <a:ea typeface="Mero Thai Bold"/>
                <a:cs typeface="Mero Thai Bold"/>
                <a:sym typeface="Mero Thai Bold"/>
              </a:rPr>
              <a:t> DEL RIESGO </a:t>
            </a:r>
          </a:p>
          <a:p>
            <a:pPr algn="l">
              <a:lnSpc>
                <a:spcPts val="2658"/>
              </a:lnSpc>
            </a:pPr>
            <a:r>
              <a:rPr lang="es-MX" sz="1899" b="1" noProof="0" dirty="0">
                <a:solidFill>
                  <a:srgbClr val="0CA0E8"/>
                </a:solidFill>
                <a:latin typeface="Mero Thai Bold"/>
                <a:ea typeface="Mero Thai Bold"/>
                <a:cs typeface="Mero Thai Bold"/>
                <a:sym typeface="Mero Thai Bold"/>
              </a:rPr>
              <a:t>ANTE EMERGENCIAS Y </a:t>
            </a:r>
          </a:p>
          <a:p>
            <a:pPr algn="l">
              <a:lnSpc>
                <a:spcPts val="2658"/>
              </a:lnSpc>
              <a:spcBef>
                <a:spcPct val="0"/>
              </a:spcBef>
            </a:pPr>
            <a:r>
              <a:rPr lang="es-MX" sz="1899" b="1" noProof="0" dirty="0">
                <a:solidFill>
                  <a:srgbClr val="0CA0E8"/>
                </a:solidFill>
                <a:latin typeface="Mero Thai Bold"/>
                <a:ea typeface="Mero Thai Bold"/>
                <a:cs typeface="Mero Thai Bold"/>
                <a:sym typeface="Mero Thai Bold"/>
              </a:rPr>
              <a:t>DESASTRES   </a:t>
            </a:r>
          </a:p>
        </p:txBody>
      </p:sp>
      <p:sp>
        <p:nvSpPr>
          <p:cNvPr id="51" name="Freeform 51"/>
          <p:cNvSpPr/>
          <p:nvPr/>
        </p:nvSpPr>
        <p:spPr>
          <a:xfrm>
            <a:off x="845022" y="713196"/>
            <a:ext cx="893270" cy="961798"/>
          </a:xfrm>
          <a:custGeom>
            <a:avLst/>
            <a:gdLst/>
            <a:ahLst/>
            <a:cxnLst/>
            <a:rect l="l" t="t" r="r" b="b"/>
            <a:pathLst>
              <a:path w="893270" h="961798">
                <a:moveTo>
                  <a:pt x="0" y="0"/>
                </a:moveTo>
                <a:lnTo>
                  <a:pt x="893271" y="0"/>
                </a:lnTo>
                <a:lnTo>
                  <a:pt x="893271" y="961798"/>
                </a:lnTo>
                <a:lnTo>
                  <a:pt x="0" y="9617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MX" noProof="0" dirty="0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DF2232-5ADF-47B2-B9AB-A52B5BFF6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E31C6ECC-581A-CDB2-A420-0256FBF0C156}"/>
              </a:ext>
            </a:extLst>
          </p:cNvPr>
          <p:cNvGrpSpPr/>
          <p:nvPr/>
        </p:nvGrpSpPr>
        <p:grpSpPr>
          <a:xfrm>
            <a:off x="3110252" y="8459612"/>
            <a:ext cx="12067495" cy="1280966"/>
            <a:chOff x="0" y="0"/>
            <a:chExt cx="16089993" cy="17079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AC244AA-80A8-1986-F97F-0B3506ACA7B8}"/>
                </a:ext>
              </a:extLst>
            </p:cNvPr>
            <p:cNvSpPr/>
            <p:nvPr/>
          </p:nvSpPr>
          <p:spPr>
            <a:xfrm>
              <a:off x="0" y="307548"/>
              <a:ext cx="8586741" cy="1092858"/>
            </a:xfrm>
            <a:custGeom>
              <a:avLst/>
              <a:gdLst/>
              <a:ahLst/>
              <a:cxnLst/>
              <a:rect l="l" t="t" r="r" b="b"/>
              <a:pathLst>
                <a:path w="8586741" h="1092858">
                  <a:moveTo>
                    <a:pt x="0" y="0"/>
                  </a:moveTo>
                  <a:lnTo>
                    <a:pt x="8586741" y="0"/>
                  </a:lnTo>
                  <a:lnTo>
                    <a:pt x="8586741" y="1092858"/>
                  </a:lnTo>
                  <a:lnTo>
                    <a:pt x="0" y="109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FA081AB-7287-A472-0CC3-1DCB0777AEAD}"/>
                </a:ext>
              </a:extLst>
            </p:cNvPr>
            <p:cNvSpPr/>
            <p:nvPr/>
          </p:nvSpPr>
          <p:spPr>
            <a:xfrm>
              <a:off x="11024653" y="0"/>
              <a:ext cx="5065340" cy="1707954"/>
            </a:xfrm>
            <a:custGeom>
              <a:avLst/>
              <a:gdLst/>
              <a:ahLst/>
              <a:cxnLst/>
              <a:rect l="l" t="t" r="r" b="b"/>
              <a:pathLst>
                <a:path w="5065340" h="1707954">
                  <a:moveTo>
                    <a:pt x="0" y="0"/>
                  </a:moveTo>
                  <a:lnTo>
                    <a:pt x="5065340" y="0"/>
                  </a:lnTo>
                  <a:lnTo>
                    <a:pt x="5065340" y="1707954"/>
                  </a:lnTo>
                  <a:lnTo>
                    <a:pt x="0" y="1707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6189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B3E611CF-62DE-2C8C-A12E-2E69AE2B1BCD}"/>
              </a:ext>
            </a:extLst>
          </p:cNvPr>
          <p:cNvSpPr txBox="1"/>
          <p:nvPr/>
        </p:nvSpPr>
        <p:spPr>
          <a:xfrm>
            <a:off x="2286000" y="3848100"/>
            <a:ext cx="14097000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¿Por qué y para qué hacer SEGURED en el MEP?</a:t>
            </a:r>
          </a:p>
        </p:txBody>
      </p:sp>
    </p:spTree>
    <p:extLst>
      <p:ext uri="{BB962C8B-B14F-4D97-AF65-F5344CB8AC3E}">
        <p14:creationId xmlns:p14="http://schemas.microsoft.com/office/powerpoint/2010/main" val="375240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4377170" y="2653750"/>
            <a:ext cx="5116569" cy="6338195"/>
            <a:chOff x="0" y="0"/>
            <a:chExt cx="1347574" cy="16693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7574" cy="1669319"/>
            </a:xfrm>
            <a:custGeom>
              <a:avLst/>
              <a:gdLst/>
              <a:ahLst/>
              <a:cxnLst/>
              <a:rect l="l" t="t" r="r" b="b"/>
              <a:pathLst>
                <a:path w="1347574" h="1669319">
                  <a:moveTo>
                    <a:pt x="77168" y="0"/>
                  </a:moveTo>
                  <a:lnTo>
                    <a:pt x="1270405" y="0"/>
                  </a:lnTo>
                  <a:cubicBezTo>
                    <a:pt x="1290872" y="0"/>
                    <a:pt x="1310500" y="8130"/>
                    <a:pt x="1324972" y="22602"/>
                  </a:cubicBezTo>
                  <a:cubicBezTo>
                    <a:pt x="1339444" y="37074"/>
                    <a:pt x="1347574" y="56702"/>
                    <a:pt x="1347574" y="77168"/>
                  </a:cubicBezTo>
                  <a:lnTo>
                    <a:pt x="1347574" y="1592151"/>
                  </a:lnTo>
                  <a:cubicBezTo>
                    <a:pt x="1347574" y="1612617"/>
                    <a:pt x="1339444" y="1632245"/>
                    <a:pt x="1324972" y="1646717"/>
                  </a:cubicBezTo>
                  <a:cubicBezTo>
                    <a:pt x="1310500" y="1661189"/>
                    <a:pt x="1290872" y="1669319"/>
                    <a:pt x="1270405" y="1669319"/>
                  </a:cubicBezTo>
                  <a:lnTo>
                    <a:pt x="77168" y="1669319"/>
                  </a:lnTo>
                  <a:cubicBezTo>
                    <a:pt x="56702" y="1669319"/>
                    <a:pt x="37074" y="1661189"/>
                    <a:pt x="22602" y="1646717"/>
                  </a:cubicBezTo>
                  <a:cubicBezTo>
                    <a:pt x="8130" y="1632245"/>
                    <a:pt x="0" y="1612617"/>
                    <a:pt x="0" y="1592151"/>
                  </a:cubicBezTo>
                  <a:lnTo>
                    <a:pt x="0" y="77168"/>
                  </a:lnTo>
                  <a:cubicBezTo>
                    <a:pt x="0" y="56702"/>
                    <a:pt x="8130" y="37074"/>
                    <a:pt x="22602" y="22602"/>
                  </a:cubicBezTo>
                  <a:cubicBezTo>
                    <a:pt x="37074" y="8130"/>
                    <a:pt x="56702" y="0"/>
                    <a:pt x="77168" y="0"/>
                  </a:cubicBezTo>
                  <a:close/>
                </a:path>
              </a:pathLst>
            </a:custGeom>
            <a:solidFill>
              <a:srgbClr val="0CA0E8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347574" cy="1716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006857" y="4145934"/>
            <a:ext cx="6114639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9"/>
              </a:lnSpc>
            </a:pPr>
            <a:r>
              <a:rPr lang="es-MX" sz="1899" noProof="0" dirty="0">
                <a:solidFill>
                  <a:srgbClr val="3E5163"/>
                </a:solidFill>
                <a:latin typeface="Montserrat"/>
                <a:ea typeface="Montserrat"/>
                <a:cs typeface="Montserrat"/>
                <a:sym typeface="Montserrat"/>
              </a:rPr>
              <a:t>Garantiza que los estudiantes puedan aprender en un ambiente seguro y libre de riesgos.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33846" y="3319958"/>
            <a:ext cx="6087650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9"/>
              </a:lnSpc>
            </a:pPr>
            <a:r>
              <a:rPr lang="es-MX" sz="2999" b="1" noProof="0" dirty="0">
                <a:solidFill>
                  <a:srgbClr val="0CA0E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Para que el centro educativo sea un espacio protector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61436" y="3262808"/>
            <a:ext cx="1073803" cy="107380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94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s-MX" sz="3999" b="1" u="none" strike="noStrike" noProof="0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01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033846" y="5680477"/>
            <a:ext cx="6087650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s-MX" sz="1899" noProof="0" dirty="0">
                <a:solidFill>
                  <a:srgbClr val="3E5163"/>
                </a:solidFill>
                <a:latin typeface="Montserrat"/>
                <a:ea typeface="Montserrat"/>
                <a:cs typeface="Montserrat"/>
                <a:sym typeface="Montserrat"/>
              </a:rPr>
              <a:t>Genera ambientes que contribuyan a desarrollar habilidades sociales y emocionales en los estudiantes.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33793" y="5152634"/>
            <a:ext cx="6262607" cy="498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s-MX" sz="2999" b="1" noProof="0" dirty="0">
                <a:solidFill>
                  <a:srgbClr val="0CA0E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Para el bienestar emocional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661436" y="5200259"/>
            <a:ext cx="1073803" cy="107380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94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s-MX" sz="3999" b="1" u="none" strike="noStrike" noProof="0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02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98313" y="7013407"/>
            <a:ext cx="8207687" cy="1212358"/>
            <a:chOff x="0" y="-47625"/>
            <a:chExt cx="9897577" cy="1616479"/>
          </a:xfrm>
        </p:grpSpPr>
        <p:sp>
          <p:nvSpPr>
            <p:cNvPr id="19" name="TextBox 19"/>
            <p:cNvSpPr txBox="1"/>
            <p:nvPr/>
          </p:nvSpPr>
          <p:spPr>
            <a:xfrm>
              <a:off x="1780710" y="680747"/>
              <a:ext cx="8116867" cy="888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9"/>
                </a:lnSpc>
              </a:pPr>
              <a:r>
                <a:rPr lang="es-MX" sz="1899" dirty="0">
                  <a:solidFill>
                    <a:srgbClr val="3E516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r>
                <a:rPr lang="es-MX" sz="1899" noProof="0" dirty="0" err="1">
                  <a:solidFill>
                    <a:srgbClr val="3E516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mbientes</a:t>
              </a:r>
              <a:r>
                <a:rPr lang="es-MX" sz="1899" noProof="0" dirty="0">
                  <a:solidFill>
                    <a:srgbClr val="3E516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seguros y tranquilos favorece la concentración y el aprendizaje..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768467" y="-47625"/>
              <a:ext cx="7070464" cy="1383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r>
                <a:rPr lang="es-MX" sz="2999" b="1" noProof="0" dirty="0">
                  <a:solidFill>
                    <a:srgbClr val="0CA0E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Para favorecer el aprendizaje 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55882"/>
              <a:ext cx="1431737" cy="1431737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941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5599"/>
                  </a:lnSpc>
                  <a:spcBef>
                    <a:spcPct val="0"/>
                  </a:spcBef>
                </a:pPr>
                <a:r>
                  <a:rPr lang="es-MX" sz="3999" b="1" u="none" strike="noStrike" noProof="0" dirty="0">
                    <a:solidFill>
                      <a:srgbClr val="FFFFFF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03</a:t>
                </a:r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11482770" y="3263880"/>
            <a:ext cx="5754194" cy="2776492"/>
            <a:chOff x="0" y="-47625"/>
            <a:chExt cx="7672259" cy="3701989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47625"/>
              <a:ext cx="7143240" cy="12852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919"/>
                </a:lnSpc>
                <a:spcBef>
                  <a:spcPct val="0"/>
                </a:spcBef>
              </a:pPr>
              <a:r>
                <a:rPr lang="es-MX" sz="2799" b="1" noProof="0" dirty="0">
                  <a:solidFill>
                    <a:srgbClr val="0CA0E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Para la convivencia escolar y prevención de la violencia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902611"/>
              <a:ext cx="7672259" cy="1751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9"/>
                </a:lnSpc>
              </a:pPr>
              <a:r>
                <a:rPr lang="es-MX" sz="1899" noProof="0" dirty="0">
                  <a:solidFill>
                    <a:srgbClr val="3E516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Propicia el fomento de valores como el respeto, la tolerancia y la solidaridad, así como la prevención de la violencia en general, pero particularmente sobre el acoso escolar.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242575" y="3209025"/>
            <a:ext cx="1073803" cy="1073803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94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s-MX" sz="3999" b="1" u="none" strike="noStrike" noProof="0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04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249334" y="6434594"/>
            <a:ext cx="7047630" cy="2078048"/>
            <a:chOff x="0" y="-47625"/>
            <a:chExt cx="9396839" cy="2770732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55882"/>
              <a:ext cx="1431737" cy="1431737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941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5599"/>
                  </a:lnSpc>
                  <a:spcBef>
                    <a:spcPct val="0"/>
                  </a:spcBef>
                </a:pPr>
                <a:r>
                  <a:rPr lang="es-MX" sz="3999" b="1" u="none" strike="noStrike" noProof="0" dirty="0">
                    <a:solidFill>
                      <a:srgbClr val="FFFFFF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05</a:t>
                </a:r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1723255" y="-47625"/>
              <a:ext cx="7401053" cy="1383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r>
                <a:rPr lang="es-MX" sz="2999" b="1" noProof="0" dirty="0">
                  <a:solidFill>
                    <a:srgbClr val="0CA0E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Para tener a la comunidad vinculada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723255" y="1415854"/>
              <a:ext cx="7673584" cy="1307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9"/>
                </a:lnSpc>
              </a:pPr>
              <a:r>
                <a:rPr lang="es-MX" sz="1899" noProof="0" dirty="0">
                  <a:solidFill>
                    <a:srgbClr val="3E516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Fortalece los vínculos entre el centro educativo y los demás actores que son centrales en la comunidad educativa.</a:t>
              </a:r>
            </a:p>
          </p:txBody>
        </p:sp>
      </p:grpSp>
      <p:sp>
        <p:nvSpPr>
          <p:cNvPr id="36" name="Freeform 36"/>
          <p:cNvSpPr/>
          <p:nvPr/>
        </p:nvSpPr>
        <p:spPr>
          <a:xfrm>
            <a:off x="845022" y="713196"/>
            <a:ext cx="893270" cy="961798"/>
          </a:xfrm>
          <a:custGeom>
            <a:avLst/>
            <a:gdLst/>
            <a:ahLst/>
            <a:cxnLst/>
            <a:rect l="l" t="t" r="r" b="b"/>
            <a:pathLst>
              <a:path w="893270" h="961798">
                <a:moveTo>
                  <a:pt x="0" y="0"/>
                </a:moveTo>
                <a:lnTo>
                  <a:pt x="893271" y="0"/>
                </a:lnTo>
                <a:lnTo>
                  <a:pt x="893271" y="961798"/>
                </a:lnTo>
                <a:lnTo>
                  <a:pt x="0" y="9617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 noProof="0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877565E-43CF-2081-8F70-639E93979188}"/>
              </a:ext>
            </a:extLst>
          </p:cNvPr>
          <p:cNvSpPr txBox="1"/>
          <p:nvPr/>
        </p:nvSpPr>
        <p:spPr>
          <a:xfrm>
            <a:off x="2438400" y="587998"/>
            <a:ext cx="14097000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¿Por qué y para qué hacer SEGURED en el MEP?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7E2509-3A8F-A0FC-76BE-1144D670B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E3F1FD2C-B60B-BD72-2B97-D99ABE93BBE1}"/>
              </a:ext>
            </a:extLst>
          </p:cNvPr>
          <p:cNvGrpSpPr/>
          <p:nvPr/>
        </p:nvGrpSpPr>
        <p:grpSpPr>
          <a:xfrm>
            <a:off x="3110252" y="8459612"/>
            <a:ext cx="12067495" cy="1280966"/>
            <a:chOff x="0" y="0"/>
            <a:chExt cx="16089993" cy="17079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D564001-0809-F1DB-4B1A-7BA73A61EBBC}"/>
                </a:ext>
              </a:extLst>
            </p:cNvPr>
            <p:cNvSpPr/>
            <p:nvPr/>
          </p:nvSpPr>
          <p:spPr>
            <a:xfrm>
              <a:off x="0" y="307548"/>
              <a:ext cx="8586741" cy="1092858"/>
            </a:xfrm>
            <a:custGeom>
              <a:avLst/>
              <a:gdLst/>
              <a:ahLst/>
              <a:cxnLst/>
              <a:rect l="l" t="t" r="r" b="b"/>
              <a:pathLst>
                <a:path w="8586741" h="1092858">
                  <a:moveTo>
                    <a:pt x="0" y="0"/>
                  </a:moveTo>
                  <a:lnTo>
                    <a:pt x="8586741" y="0"/>
                  </a:lnTo>
                  <a:lnTo>
                    <a:pt x="8586741" y="1092858"/>
                  </a:lnTo>
                  <a:lnTo>
                    <a:pt x="0" y="109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950A87D-01DB-3947-052C-51B689CA5563}"/>
                </a:ext>
              </a:extLst>
            </p:cNvPr>
            <p:cNvSpPr/>
            <p:nvPr/>
          </p:nvSpPr>
          <p:spPr>
            <a:xfrm>
              <a:off x="11024653" y="0"/>
              <a:ext cx="5065340" cy="1707954"/>
            </a:xfrm>
            <a:custGeom>
              <a:avLst/>
              <a:gdLst/>
              <a:ahLst/>
              <a:cxnLst/>
              <a:rect l="l" t="t" r="r" b="b"/>
              <a:pathLst>
                <a:path w="5065340" h="1707954">
                  <a:moveTo>
                    <a:pt x="0" y="0"/>
                  </a:moveTo>
                  <a:lnTo>
                    <a:pt x="5065340" y="0"/>
                  </a:lnTo>
                  <a:lnTo>
                    <a:pt x="5065340" y="1707954"/>
                  </a:lnTo>
                  <a:lnTo>
                    <a:pt x="0" y="1707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6189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1DE83A1C-E7A6-A4A8-013A-B1A28572084A}"/>
              </a:ext>
            </a:extLst>
          </p:cNvPr>
          <p:cNvSpPr txBox="1"/>
          <p:nvPr/>
        </p:nvSpPr>
        <p:spPr>
          <a:xfrm>
            <a:off x="1752600" y="1409700"/>
            <a:ext cx="14097000" cy="8171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Enfoque:</a:t>
            </a:r>
          </a:p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 </a:t>
            </a:r>
          </a:p>
          <a:p>
            <a:pPr algn="ctr">
              <a:lnSpc>
                <a:spcPts val="6985"/>
              </a:lnSpc>
            </a:pPr>
            <a:r>
              <a:rPr kumimoji="0" lang="es-MX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¿Cómo se </a:t>
            </a:r>
            <a:r>
              <a:rPr lang="es-MX" sz="5400" dirty="0">
                <a:solidFill>
                  <a:srgbClr val="FFC000"/>
                </a:solidFill>
                <a:latin typeface="Montserrat Bold Italics"/>
                <a:sym typeface="Montserrat Bold"/>
              </a:rPr>
              <a:t>g</a:t>
            </a:r>
            <a:r>
              <a:rPr kumimoji="0" lang="es-MX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estiona</a:t>
            </a:r>
            <a:r>
              <a:rPr kumimoji="0" lang="es-MX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 la seguridad y riesgo escolar en </a:t>
            </a:r>
            <a:r>
              <a:rPr lang="es-MX" sz="5400" dirty="0">
                <a:solidFill>
                  <a:srgbClr val="FFC000"/>
                </a:solidFill>
                <a:latin typeface="Montserrat Bold Italics"/>
                <a:sym typeface="Montserrat Bold"/>
              </a:rPr>
              <a:t>SEGURED?</a:t>
            </a:r>
          </a:p>
          <a:p>
            <a:pPr algn="ctr">
              <a:lnSpc>
                <a:spcPts val="6985"/>
              </a:lnSpc>
            </a:pPr>
            <a:endParaRPr lang="es-MX" sz="5400" dirty="0">
              <a:solidFill>
                <a:srgbClr val="FFC000"/>
              </a:solidFill>
              <a:latin typeface="Montserrat Bold Italics"/>
              <a:sym typeface="Montserrat Bold"/>
            </a:endParaRPr>
          </a:p>
          <a:p>
            <a:pPr algn="ctr">
              <a:lnSpc>
                <a:spcPts val="6985"/>
              </a:lnSpc>
            </a:pPr>
            <a:r>
              <a:rPr lang="es-MX" sz="5400" dirty="0">
                <a:solidFill>
                  <a:srgbClr val="FFC000"/>
                </a:solidFill>
                <a:latin typeface="Montserrat Bold Italics"/>
                <a:sym typeface="Montserrat Bold"/>
              </a:rPr>
              <a:t> ¿Cómo entenderlo en los planes SEGURED? </a:t>
            </a:r>
          </a:p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5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 Bold Italics"/>
              <a:ea typeface="+mn-ea"/>
              <a:cs typeface="+mn-cs"/>
              <a:sym typeface="Montserrat Bold"/>
            </a:endParaRPr>
          </a:p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6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 Bold Italics"/>
              <a:ea typeface="+mn-ea"/>
              <a:cs typeface="+mn-cs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1377522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29511" y="2622233"/>
            <a:ext cx="20376065" cy="8043845"/>
            <a:chOff x="0" y="0"/>
            <a:chExt cx="5366536" cy="21185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66536" cy="2118544"/>
            </a:xfrm>
            <a:custGeom>
              <a:avLst/>
              <a:gdLst/>
              <a:ahLst/>
              <a:cxnLst/>
              <a:rect l="l" t="t" r="r" b="b"/>
              <a:pathLst>
                <a:path w="5366536" h="2118544">
                  <a:moveTo>
                    <a:pt x="12538" y="0"/>
                  </a:moveTo>
                  <a:lnTo>
                    <a:pt x="5353997" y="0"/>
                  </a:lnTo>
                  <a:cubicBezTo>
                    <a:pt x="5360922" y="0"/>
                    <a:pt x="5366536" y="5614"/>
                    <a:pt x="5366536" y="12538"/>
                  </a:cubicBezTo>
                  <a:lnTo>
                    <a:pt x="5366536" y="2106005"/>
                  </a:lnTo>
                  <a:cubicBezTo>
                    <a:pt x="5366536" y="2112930"/>
                    <a:pt x="5360922" y="2118544"/>
                    <a:pt x="5353997" y="2118544"/>
                  </a:cubicBezTo>
                  <a:lnTo>
                    <a:pt x="12538" y="2118544"/>
                  </a:lnTo>
                  <a:cubicBezTo>
                    <a:pt x="5614" y="2118544"/>
                    <a:pt x="0" y="2112930"/>
                    <a:pt x="0" y="2106005"/>
                  </a:cubicBezTo>
                  <a:lnTo>
                    <a:pt x="0" y="12538"/>
                  </a:lnTo>
                  <a:cubicBezTo>
                    <a:pt x="0" y="5614"/>
                    <a:pt x="5614" y="0"/>
                    <a:pt x="12538" y="0"/>
                  </a:cubicBezTo>
                  <a:close/>
                </a:path>
              </a:pathLst>
            </a:custGeom>
            <a:solidFill>
              <a:srgbClr val="0CA0E8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366536" cy="21661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926315" y="4975034"/>
            <a:ext cx="1259547" cy="125954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26315" y="6523061"/>
            <a:ext cx="1259547" cy="125954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926315" y="7998753"/>
            <a:ext cx="1259547" cy="12595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3077836" y="4975034"/>
            <a:ext cx="1107622" cy="940094"/>
          </a:xfrm>
          <a:custGeom>
            <a:avLst/>
            <a:gdLst/>
            <a:ahLst/>
            <a:cxnLst/>
            <a:rect l="l" t="t" r="r" b="b"/>
            <a:pathLst>
              <a:path w="1107622" h="940094">
                <a:moveTo>
                  <a:pt x="0" y="0"/>
                </a:moveTo>
                <a:lnTo>
                  <a:pt x="1107622" y="0"/>
                </a:lnTo>
                <a:lnTo>
                  <a:pt x="1107622" y="940094"/>
                </a:lnTo>
                <a:lnTo>
                  <a:pt x="0" y="940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 noProof="0" dirty="0"/>
          </a:p>
        </p:txBody>
      </p:sp>
      <p:sp>
        <p:nvSpPr>
          <p:cNvPr id="15" name="Freeform 15"/>
          <p:cNvSpPr/>
          <p:nvPr/>
        </p:nvSpPr>
        <p:spPr>
          <a:xfrm>
            <a:off x="3077836" y="6666193"/>
            <a:ext cx="1107622" cy="940094"/>
          </a:xfrm>
          <a:custGeom>
            <a:avLst/>
            <a:gdLst/>
            <a:ahLst/>
            <a:cxnLst/>
            <a:rect l="l" t="t" r="r" b="b"/>
            <a:pathLst>
              <a:path w="1107622" h="940094">
                <a:moveTo>
                  <a:pt x="0" y="0"/>
                </a:moveTo>
                <a:lnTo>
                  <a:pt x="1107622" y="0"/>
                </a:lnTo>
                <a:lnTo>
                  <a:pt x="1107622" y="940093"/>
                </a:lnTo>
                <a:lnTo>
                  <a:pt x="0" y="9400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 noProof="0" dirty="0"/>
          </a:p>
        </p:txBody>
      </p:sp>
      <p:sp>
        <p:nvSpPr>
          <p:cNvPr id="16" name="Freeform 16"/>
          <p:cNvSpPr/>
          <p:nvPr/>
        </p:nvSpPr>
        <p:spPr>
          <a:xfrm>
            <a:off x="3077836" y="8071089"/>
            <a:ext cx="1107622" cy="940094"/>
          </a:xfrm>
          <a:custGeom>
            <a:avLst/>
            <a:gdLst/>
            <a:ahLst/>
            <a:cxnLst/>
            <a:rect l="l" t="t" r="r" b="b"/>
            <a:pathLst>
              <a:path w="1107622" h="940094">
                <a:moveTo>
                  <a:pt x="0" y="0"/>
                </a:moveTo>
                <a:lnTo>
                  <a:pt x="1107622" y="0"/>
                </a:lnTo>
                <a:lnTo>
                  <a:pt x="1107622" y="940094"/>
                </a:lnTo>
                <a:lnTo>
                  <a:pt x="0" y="940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 noProof="0" dirty="0"/>
          </a:p>
        </p:txBody>
      </p:sp>
      <p:sp>
        <p:nvSpPr>
          <p:cNvPr id="17" name="TextBox 17"/>
          <p:cNvSpPr txBox="1"/>
          <p:nvPr/>
        </p:nvSpPr>
        <p:spPr>
          <a:xfrm>
            <a:off x="4559275" y="5190006"/>
            <a:ext cx="1031590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s-MX" sz="2000" b="1" noProof="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PREVENCION. </a:t>
            </a:r>
            <a:r>
              <a:rPr lang="es-MX" sz="2000" noProof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Prevenir riesgos: Identificar y mitigar posibles amenazas o peligros que puedan afectar a la comunidad escolar, como incendios, sismos, violencia, acoso escolar, etc.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043016" y="792728"/>
            <a:ext cx="14567377" cy="1485871"/>
            <a:chOff x="0" y="0"/>
            <a:chExt cx="19423170" cy="1981161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104775"/>
              <a:ext cx="19423170" cy="1214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85"/>
                </a:lnSpc>
              </a:pPr>
              <a:r>
                <a:rPr lang="es-MX" sz="5489" b="1" noProof="0" dirty="0">
                  <a:solidFill>
                    <a:srgbClr val="3E516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Gestión de la seguridad y riesgo escolar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216411"/>
              <a:ext cx="19423170" cy="764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80"/>
                </a:lnSpc>
                <a:spcBef>
                  <a:spcPct val="0"/>
                </a:spcBef>
              </a:pPr>
              <a:r>
                <a:rPr lang="es-MX" sz="3200" noProof="0" dirty="0">
                  <a:solidFill>
                    <a:srgbClr val="3E5163"/>
                  </a:solidFill>
                  <a:latin typeface="Mero Thai"/>
                  <a:ea typeface="Mero Thai"/>
                  <a:cs typeface="Mero Thai"/>
                  <a:sym typeface="Mero Thai"/>
                </a:rPr>
                <a:t>Enfoque, ¿Cómo entenderlo en los planes SEGURED?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181922" y="3401562"/>
            <a:ext cx="14428471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s-MX" sz="2000" noProof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 refiere a un abordaje amplio e integral que abarca todas las medidas y acciones necesarias para garantizar que el estudiantado, docentes y personal administrativo de un centro educativo puedan desarrollar sus actividades en un entorno seguro y protegido. Se va a enfocar principalmente en: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559275" y="6728298"/>
            <a:ext cx="1031590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s-MX" sz="2000" b="1" noProof="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PROMOCION.  </a:t>
            </a:r>
            <a:r>
              <a:rPr lang="es-MX" sz="2000" noProof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Promover</a:t>
            </a:r>
            <a:r>
              <a:rPr lang="es-MX" sz="2000" b="1" noProof="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s-MX" sz="2000" noProof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seguridad y el bienestar:</a:t>
            </a:r>
            <a:r>
              <a:rPr lang="es-MX" sz="2000" b="1" noProof="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s-MX" sz="2000" noProof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Crear un ambiente escolar positivo y saludable donde todos se sientan seguros y respetados.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endParaRPr lang="es-MX" sz="2000" noProof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559275" y="8173683"/>
            <a:ext cx="10315909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s-MX" sz="2000" b="1" noProof="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PLANIFICACION Y PREPARACION. </a:t>
            </a:r>
            <a:r>
              <a:rPr lang="es-MX" sz="2000" noProof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Prepararse para emergencias: Desarrollar planes de emergencia para saber cómo actuar en caso de cualquier incidente.</a:t>
            </a:r>
          </a:p>
        </p:txBody>
      </p:sp>
      <p:sp>
        <p:nvSpPr>
          <p:cNvPr id="24" name="Freeform 24"/>
          <p:cNvSpPr/>
          <p:nvPr/>
        </p:nvSpPr>
        <p:spPr>
          <a:xfrm>
            <a:off x="845022" y="713196"/>
            <a:ext cx="893270" cy="961798"/>
          </a:xfrm>
          <a:custGeom>
            <a:avLst/>
            <a:gdLst/>
            <a:ahLst/>
            <a:cxnLst/>
            <a:rect l="l" t="t" r="r" b="b"/>
            <a:pathLst>
              <a:path w="893270" h="961798">
                <a:moveTo>
                  <a:pt x="0" y="0"/>
                </a:moveTo>
                <a:lnTo>
                  <a:pt x="893271" y="0"/>
                </a:lnTo>
                <a:lnTo>
                  <a:pt x="893271" y="961798"/>
                </a:lnTo>
                <a:lnTo>
                  <a:pt x="0" y="961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 noProof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A17C30-A6DB-64AF-2299-BDC4F62EE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C00933E-525D-0968-02B0-765DFFD73DAB}"/>
              </a:ext>
            </a:extLst>
          </p:cNvPr>
          <p:cNvGrpSpPr/>
          <p:nvPr/>
        </p:nvGrpSpPr>
        <p:grpSpPr>
          <a:xfrm>
            <a:off x="3110252" y="8459612"/>
            <a:ext cx="12067495" cy="1280966"/>
            <a:chOff x="0" y="0"/>
            <a:chExt cx="16089993" cy="17079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C167AAE-A527-C367-920A-3F34B4F896E3}"/>
                </a:ext>
              </a:extLst>
            </p:cNvPr>
            <p:cNvSpPr/>
            <p:nvPr/>
          </p:nvSpPr>
          <p:spPr>
            <a:xfrm>
              <a:off x="0" y="307548"/>
              <a:ext cx="8586741" cy="1092858"/>
            </a:xfrm>
            <a:custGeom>
              <a:avLst/>
              <a:gdLst/>
              <a:ahLst/>
              <a:cxnLst/>
              <a:rect l="l" t="t" r="r" b="b"/>
              <a:pathLst>
                <a:path w="8586741" h="1092858">
                  <a:moveTo>
                    <a:pt x="0" y="0"/>
                  </a:moveTo>
                  <a:lnTo>
                    <a:pt x="8586741" y="0"/>
                  </a:lnTo>
                  <a:lnTo>
                    <a:pt x="8586741" y="1092858"/>
                  </a:lnTo>
                  <a:lnTo>
                    <a:pt x="0" y="109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C788E52-F4AC-7F24-9B2A-35F37B39EFDD}"/>
                </a:ext>
              </a:extLst>
            </p:cNvPr>
            <p:cNvSpPr/>
            <p:nvPr/>
          </p:nvSpPr>
          <p:spPr>
            <a:xfrm>
              <a:off x="11024653" y="0"/>
              <a:ext cx="5065340" cy="1707954"/>
            </a:xfrm>
            <a:custGeom>
              <a:avLst/>
              <a:gdLst/>
              <a:ahLst/>
              <a:cxnLst/>
              <a:rect l="l" t="t" r="r" b="b"/>
              <a:pathLst>
                <a:path w="5065340" h="1707954">
                  <a:moveTo>
                    <a:pt x="0" y="0"/>
                  </a:moveTo>
                  <a:lnTo>
                    <a:pt x="5065340" y="0"/>
                  </a:lnTo>
                  <a:lnTo>
                    <a:pt x="5065340" y="1707954"/>
                  </a:lnTo>
                  <a:lnTo>
                    <a:pt x="0" y="1707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6189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061A1C23-1C94-F89E-E5C8-221890E009C5}"/>
              </a:ext>
            </a:extLst>
          </p:cNvPr>
          <p:cNvSpPr txBox="1"/>
          <p:nvPr/>
        </p:nvSpPr>
        <p:spPr>
          <a:xfrm>
            <a:off x="1600200" y="2095500"/>
            <a:ext cx="14097000" cy="4580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¿Por qué SEGURED es digital y automatizado? </a:t>
            </a:r>
          </a:p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5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 Bold Italics"/>
              <a:ea typeface="+mn-ea"/>
              <a:cs typeface="+mn-cs"/>
              <a:sym typeface="Montserrat Bold"/>
            </a:endParaRPr>
          </a:p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6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 Bold Italics"/>
              <a:ea typeface="+mn-ea"/>
              <a:cs typeface="+mn-cs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3769222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6400" y="593537"/>
            <a:ext cx="13731118" cy="1535401"/>
            <a:chOff x="0" y="0"/>
            <a:chExt cx="18308158" cy="2047202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0"/>
              <a:ext cx="18308158" cy="1160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05"/>
                </a:lnSpc>
              </a:pPr>
              <a:r>
                <a:rPr lang="es-MX" sz="5289" b="1" noProof="0" dirty="0">
                  <a:solidFill>
                    <a:srgbClr val="3E516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Gestión de Planes Integrales SEGURED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143809"/>
              <a:ext cx="18308158" cy="903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80"/>
                </a:lnSpc>
                <a:spcBef>
                  <a:spcPct val="0"/>
                </a:spcBef>
              </a:pPr>
              <a:r>
                <a:rPr lang="es-MX" sz="3700" noProof="0" dirty="0">
                  <a:solidFill>
                    <a:srgbClr val="3E5163"/>
                  </a:solidFill>
                  <a:latin typeface="Mero Thai"/>
                  <a:ea typeface="Mero Thai"/>
                  <a:cs typeface="Mero Thai"/>
                  <a:sym typeface="Mero Thai"/>
                </a:rPr>
                <a:t>¿Por qué y para qué un sistema informático?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377170" y="2653750"/>
            <a:ext cx="5116569" cy="6338195"/>
            <a:chOff x="0" y="0"/>
            <a:chExt cx="1347574" cy="16693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7574" cy="1669319"/>
            </a:xfrm>
            <a:custGeom>
              <a:avLst/>
              <a:gdLst/>
              <a:ahLst/>
              <a:cxnLst/>
              <a:rect l="l" t="t" r="r" b="b"/>
              <a:pathLst>
                <a:path w="1347574" h="1669319">
                  <a:moveTo>
                    <a:pt x="77168" y="0"/>
                  </a:moveTo>
                  <a:lnTo>
                    <a:pt x="1270405" y="0"/>
                  </a:lnTo>
                  <a:cubicBezTo>
                    <a:pt x="1290872" y="0"/>
                    <a:pt x="1310500" y="8130"/>
                    <a:pt x="1324972" y="22602"/>
                  </a:cubicBezTo>
                  <a:cubicBezTo>
                    <a:pt x="1339444" y="37074"/>
                    <a:pt x="1347574" y="56702"/>
                    <a:pt x="1347574" y="77168"/>
                  </a:cubicBezTo>
                  <a:lnTo>
                    <a:pt x="1347574" y="1592151"/>
                  </a:lnTo>
                  <a:cubicBezTo>
                    <a:pt x="1347574" y="1612617"/>
                    <a:pt x="1339444" y="1632245"/>
                    <a:pt x="1324972" y="1646717"/>
                  </a:cubicBezTo>
                  <a:cubicBezTo>
                    <a:pt x="1310500" y="1661189"/>
                    <a:pt x="1290872" y="1669319"/>
                    <a:pt x="1270405" y="1669319"/>
                  </a:cubicBezTo>
                  <a:lnTo>
                    <a:pt x="77168" y="1669319"/>
                  </a:lnTo>
                  <a:cubicBezTo>
                    <a:pt x="56702" y="1669319"/>
                    <a:pt x="37074" y="1661189"/>
                    <a:pt x="22602" y="1646717"/>
                  </a:cubicBezTo>
                  <a:cubicBezTo>
                    <a:pt x="8130" y="1632245"/>
                    <a:pt x="0" y="1612617"/>
                    <a:pt x="0" y="1592151"/>
                  </a:cubicBezTo>
                  <a:lnTo>
                    <a:pt x="0" y="77168"/>
                  </a:lnTo>
                  <a:cubicBezTo>
                    <a:pt x="0" y="56702"/>
                    <a:pt x="8130" y="37074"/>
                    <a:pt x="22602" y="22602"/>
                  </a:cubicBezTo>
                  <a:cubicBezTo>
                    <a:pt x="37074" y="8130"/>
                    <a:pt x="56702" y="0"/>
                    <a:pt x="77168" y="0"/>
                  </a:cubicBezTo>
                  <a:close/>
                </a:path>
              </a:pathLst>
            </a:custGeom>
            <a:solidFill>
              <a:srgbClr val="0CA0E8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347574" cy="1716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006857" y="3875265"/>
            <a:ext cx="6114639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9"/>
              </a:lnSpc>
            </a:pPr>
            <a:r>
              <a:rPr lang="es-MX" sz="1899" noProof="0" dirty="0">
                <a:solidFill>
                  <a:srgbClr val="3E5163"/>
                </a:solidFill>
                <a:latin typeface="Montserrat"/>
                <a:ea typeface="Montserrat"/>
                <a:cs typeface="Montserrat"/>
                <a:sym typeface="Montserrat"/>
              </a:rPr>
              <a:t>La información que ingresa al sistema se puede visualizar y recuperar de diversidad de formas con normas de seguridad digital.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33846" y="3515220"/>
            <a:ext cx="6087650" cy="39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9"/>
              </a:lnSpc>
            </a:pPr>
            <a:r>
              <a:rPr lang="es-MX" sz="2999" b="1" noProof="0" dirty="0">
                <a:solidFill>
                  <a:srgbClr val="0CA0E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Trazabilidad de la información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61436" y="3262808"/>
            <a:ext cx="1073803" cy="107380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94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s-MX" sz="3999" b="1" u="none" strike="noStrike" noProof="0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01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033846" y="5680477"/>
            <a:ext cx="6087650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s-MX" sz="1899" noProof="0" dirty="0">
                <a:solidFill>
                  <a:srgbClr val="3E5163"/>
                </a:solidFill>
                <a:latin typeface="Montserrat"/>
                <a:ea typeface="Montserrat"/>
                <a:cs typeface="Montserrat"/>
                <a:sym typeface="Montserrat"/>
              </a:rPr>
              <a:t>Plantea las variables, ejes y factores por </a:t>
            </a:r>
            <a:r>
              <a:rPr lang="es-MX" sz="1899" noProof="0" dirty="0" err="1">
                <a:solidFill>
                  <a:srgbClr val="3E5163"/>
                </a:solidFill>
                <a:latin typeface="Montserrat"/>
                <a:ea typeface="Montserrat"/>
                <a:cs typeface="Montserrat"/>
                <a:sym typeface="Montserrat"/>
              </a:rPr>
              <a:t>diagnósticar</a:t>
            </a:r>
            <a:r>
              <a:rPr lang="es-MX" sz="1899" noProof="0" dirty="0">
                <a:solidFill>
                  <a:srgbClr val="3E5163"/>
                </a:solidFill>
                <a:latin typeface="Montserrat"/>
                <a:ea typeface="Montserrat"/>
                <a:cs typeface="Montserrat"/>
                <a:sym typeface="Montserrat"/>
              </a:rPr>
              <a:t> con mayor precisión para que se asegure su homogeneidad en centros educativos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33793" y="5152634"/>
            <a:ext cx="5459826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s-MX" sz="2999" b="1" noProof="0" dirty="0">
                <a:solidFill>
                  <a:srgbClr val="0CA0E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Precisión del diagnóstico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661436" y="5200259"/>
            <a:ext cx="1073803" cy="107380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94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s-MX" sz="3999" b="1" u="none" strike="noStrike" noProof="0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02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98313" y="7049126"/>
            <a:ext cx="7423183" cy="1824375"/>
            <a:chOff x="0" y="0"/>
            <a:chExt cx="9897577" cy="2432501"/>
          </a:xfrm>
        </p:grpSpPr>
        <p:sp>
          <p:nvSpPr>
            <p:cNvPr id="19" name="TextBox 19"/>
            <p:cNvSpPr txBox="1"/>
            <p:nvPr/>
          </p:nvSpPr>
          <p:spPr>
            <a:xfrm>
              <a:off x="1780711" y="680747"/>
              <a:ext cx="8116866" cy="1751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9"/>
                </a:lnSpc>
              </a:pPr>
              <a:r>
                <a:rPr lang="es-MX" sz="1899" noProof="0" dirty="0">
                  <a:solidFill>
                    <a:srgbClr val="3E516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Optimiza recursos mediante evaluaciones periódicas y estrategias proactivas para mitigar riesgos. Facilita el cumplimiento de políticas y normas.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768466" y="-47625"/>
              <a:ext cx="7070464" cy="6445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r>
                <a:rPr lang="es-MX" sz="2999" b="1" noProof="0" dirty="0">
                  <a:solidFill>
                    <a:srgbClr val="0CA0E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Actualización permanente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55882"/>
              <a:ext cx="1431737" cy="1431737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941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5599"/>
                  </a:lnSpc>
                  <a:spcBef>
                    <a:spcPct val="0"/>
                  </a:spcBef>
                </a:pPr>
                <a:r>
                  <a:rPr lang="es-MX" sz="3999" b="1" u="none" strike="noStrike" noProof="0" dirty="0">
                    <a:solidFill>
                      <a:srgbClr val="FFFFFF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03</a:t>
                </a:r>
              </a:p>
            </p:txBody>
          </p:sp>
        </p:grpSp>
      </p:grpSp>
      <p:sp>
        <p:nvSpPr>
          <p:cNvPr id="24" name="TextBox 24"/>
          <p:cNvSpPr txBox="1"/>
          <p:nvPr/>
        </p:nvSpPr>
        <p:spPr>
          <a:xfrm>
            <a:off x="11482770" y="3499624"/>
            <a:ext cx="5531532" cy="967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s-MX" sz="2799" b="1" noProof="0" dirty="0">
                <a:solidFill>
                  <a:srgbClr val="0CA0E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Información integrada para la toma de decisiones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688248" y="4714045"/>
            <a:ext cx="6295970" cy="165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s-MX" sz="1899" noProof="0" dirty="0">
                <a:solidFill>
                  <a:srgbClr val="3E5163"/>
                </a:solidFill>
                <a:latin typeface="Montserrat"/>
                <a:ea typeface="Montserrat"/>
                <a:cs typeface="Montserrat"/>
                <a:sym typeface="Montserrat"/>
              </a:rPr>
              <a:t>Permitirá al Ministerio de Educación contar con información general e integrada de la gestión de la seguridad y riesgos en centros educativos, que coadyuven en la distribución de recursos y acciones.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0249334" y="3458070"/>
            <a:ext cx="1073803" cy="1073803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94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s-MX" sz="3999" b="1" u="none" strike="noStrike" noProof="0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04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249334" y="6757662"/>
            <a:ext cx="1231381" cy="1073803"/>
            <a:chOff x="0" y="0"/>
            <a:chExt cx="932077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32077" cy="812800"/>
            </a:xfrm>
            <a:custGeom>
              <a:avLst/>
              <a:gdLst/>
              <a:ahLst/>
              <a:cxnLst/>
              <a:rect l="l" t="t" r="r" b="b"/>
              <a:pathLst>
                <a:path w="932077" h="812800">
                  <a:moveTo>
                    <a:pt x="466038" y="0"/>
                  </a:moveTo>
                  <a:cubicBezTo>
                    <a:pt x="208653" y="0"/>
                    <a:pt x="0" y="181951"/>
                    <a:pt x="0" y="406400"/>
                  </a:cubicBezTo>
                  <a:cubicBezTo>
                    <a:pt x="0" y="630849"/>
                    <a:pt x="208653" y="812800"/>
                    <a:pt x="466038" y="812800"/>
                  </a:cubicBezTo>
                  <a:cubicBezTo>
                    <a:pt x="723424" y="812800"/>
                    <a:pt x="932077" y="630849"/>
                    <a:pt x="932077" y="406400"/>
                  </a:cubicBezTo>
                  <a:cubicBezTo>
                    <a:pt x="932077" y="181951"/>
                    <a:pt x="723424" y="0"/>
                    <a:pt x="466038" y="0"/>
                  </a:cubicBezTo>
                  <a:close/>
                </a:path>
              </a:pathLst>
            </a:custGeom>
            <a:solidFill>
              <a:srgbClr val="F5C94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87382" y="9525"/>
              <a:ext cx="757313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s-MX" sz="3999" b="1" u="none" strike="noStrike" noProof="0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05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1622111" y="6485060"/>
            <a:ext cx="6222766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s-MX" sz="2499" b="1" noProof="0" dirty="0">
                <a:solidFill>
                  <a:srgbClr val="0CA0E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Facilidad de elaboración y reducción de tiempos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688248" y="7447273"/>
            <a:ext cx="6090492" cy="165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s-MX" sz="1899" noProof="0" dirty="0">
                <a:solidFill>
                  <a:srgbClr val="3E5163"/>
                </a:solidFill>
                <a:latin typeface="Montserrat"/>
                <a:ea typeface="Montserrat"/>
                <a:cs typeface="Montserrat"/>
                <a:sym typeface="Montserrat"/>
              </a:rPr>
              <a:t>Permite a los centros educativos reducir el tiempo de elaboración de planes por las características de automatización y actualización permanente. Facilita el seguimiento por parte de las instancias competentes. </a:t>
            </a:r>
          </a:p>
        </p:txBody>
      </p:sp>
      <p:sp>
        <p:nvSpPr>
          <p:cNvPr id="34" name="Freeform 34"/>
          <p:cNvSpPr/>
          <p:nvPr/>
        </p:nvSpPr>
        <p:spPr>
          <a:xfrm>
            <a:off x="845022" y="713196"/>
            <a:ext cx="893270" cy="961798"/>
          </a:xfrm>
          <a:custGeom>
            <a:avLst/>
            <a:gdLst/>
            <a:ahLst/>
            <a:cxnLst/>
            <a:rect l="l" t="t" r="r" b="b"/>
            <a:pathLst>
              <a:path w="893270" h="961798">
                <a:moveTo>
                  <a:pt x="0" y="0"/>
                </a:moveTo>
                <a:lnTo>
                  <a:pt x="893271" y="0"/>
                </a:lnTo>
                <a:lnTo>
                  <a:pt x="893271" y="961798"/>
                </a:lnTo>
                <a:lnTo>
                  <a:pt x="0" y="9617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 noProof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5EF78B-B33D-2DF6-E31F-6AD73AD8A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B698FEC-E1F5-902E-5A4D-9A4C37F543C5}"/>
              </a:ext>
            </a:extLst>
          </p:cNvPr>
          <p:cNvGrpSpPr/>
          <p:nvPr/>
        </p:nvGrpSpPr>
        <p:grpSpPr>
          <a:xfrm>
            <a:off x="3110252" y="8459612"/>
            <a:ext cx="12067495" cy="1280966"/>
            <a:chOff x="0" y="0"/>
            <a:chExt cx="16089993" cy="17079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8FECDBE-CB9B-910F-887A-A4D340569C5B}"/>
                </a:ext>
              </a:extLst>
            </p:cNvPr>
            <p:cNvSpPr/>
            <p:nvPr/>
          </p:nvSpPr>
          <p:spPr>
            <a:xfrm>
              <a:off x="0" y="307548"/>
              <a:ext cx="8586741" cy="1092858"/>
            </a:xfrm>
            <a:custGeom>
              <a:avLst/>
              <a:gdLst/>
              <a:ahLst/>
              <a:cxnLst/>
              <a:rect l="l" t="t" r="r" b="b"/>
              <a:pathLst>
                <a:path w="8586741" h="1092858">
                  <a:moveTo>
                    <a:pt x="0" y="0"/>
                  </a:moveTo>
                  <a:lnTo>
                    <a:pt x="8586741" y="0"/>
                  </a:lnTo>
                  <a:lnTo>
                    <a:pt x="8586741" y="1092858"/>
                  </a:lnTo>
                  <a:lnTo>
                    <a:pt x="0" y="109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A24C220-75C6-A0AF-A7E8-6CCE0B342A70}"/>
                </a:ext>
              </a:extLst>
            </p:cNvPr>
            <p:cNvSpPr/>
            <p:nvPr/>
          </p:nvSpPr>
          <p:spPr>
            <a:xfrm>
              <a:off x="11024653" y="0"/>
              <a:ext cx="5065340" cy="1707954"/>
            </a:xfrm>
            <a:custGeom>
              <a:avLst/>
              <a:gdLst/>
              <a:ahLst/>
              <a:cxnLst/>
              <a:rect l="l" t="t" r="r" b="b"/>
              <a:pathLst>
                <a:path w="5065340" h="1707954">
                  <a:moveTo>
                    <a:pt x="0" y="0"/>
                  </a:moveTo>
                  <a:lnTo>
                    <a:pt x="5065340" y="0"/>
                  </a:lnTo>
                  <a:lnTo>
                    <a:pt x="5065340" y="1707954"/>
                  </a:lnTo>
                  <a:lnTo>
                    <a:pt x="0" y="1707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6189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A22D5A-CF36-4FDE-3F32-325CE3783817}"/>
              </a:ext>
            </a:extLst>
          </p:cNvPr>
          <p:cNvSpPr txBox="1"/>
          <p:nvPr/>
        </p:nvSpPr>
        <p:spPr>
          <a:xfrm>
            <a:off x="2362200" y="3162300"/>
            <a:ext cx="14097000" cy="1565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43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¿Cómo y cuándo se aplicará SEGURED?</a:t>
            </a:r>
          </a:p>
        </p:txBody>
      </p:sp>
    </p:spTree>
    <p:extLst>
      <p:ext uri="{BB962C8B-B14F-4D97-AF65-F5344CB8AC3E}">
        <p14:creationId xmlns:p14="http://schemas.microsoft.com/office/powerpoint/2010/main" val="159240256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CDA78FB-5E51-EB00-AC45-56DEE959CA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625" b="16407"/>
          <a:stretch>
            <a:fillRect/>
          </a:stretch>
        </p:blipFill>
        <p:spPr>
          <a:xfrm>
            <a:off x="1828800" y="2476500"/>
            <a:ext cx="14630400" cy="6629400"/>
          </a:xfrm>
          <a:prstGeom prst="rect">
            <a:avLst/>
          </a:prstGeom>
        </p:spPr>
      </p:pic>
      <p:sp>
        <p:nvSpPr>
          <p:cNvPr id="3" name="Freeform 12">
            <a:extLst>
              <a:ext uri="{FF2B5EF4-FFF2-40B4-BE49-F238E27FC236}">
                <a16:creationId xmlns:a16="http://schemas.microsoft.com/office/drawing/2014/main" id="{783EB93E-5E0D-A0C6-9F55-40E74791ECED}"/>
              </a:ext>
            </a:extLst>
          </p:cNvPr>
          <p:cNvSpPr/>
          <p:nvPr/>
        </p:nvSpPr>
        <p:spPr>
          <a:xfrm>
            <a:off x="845022" y="713196"/>
            <a:ext cx="893270" cy="961798"/>
          </a:xfrm>
          <a:custGeom>
            <a:avLst/>
            <a:gdLst/>
            <a:ahLst/>
            <a:cxnLst/>
            <a:rect l="l" t="t" r="r" b="b"/>
            <a:pathLst>
              <a:path w="893270" h="961798">
                <a:moveTo>
                  <a:pt x="0" y="0"/>
                </a:moveTo>
                <a:lnTo>
                  <a:pt x="893271" y="0"/>
                </a:lnTo>
                <a:lnTo>
                  <a:pt x="893271" y="961798"/>
                </a:lnTo>
                <a:lnTo>
                  <a:pt x="0" y="961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 noProof="0" dirty="0"/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170FEEC1-8FBB-E977-F68F-AE29532C71FE}"/>
              </a:ext>
            </a:extLst>
          </p:cNvPr>
          <p:cNvSpPr txBox="1"/>
          <p:nvPr/>
        </p:nvSpPr>
        <p:spPr>
          <a:xfrm>
            <a:off x="2057400" y="747795"/>
            <a:ext cx="9694360" cy="927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25"/>
              </a:lnSpc>
            </a:pPr>
            <a:r>
              <a:rPr lang="es-MX" sz="5589" b="1" noProof="0" dirty="0">
                <a:solidFill>
                  <a:srgbClr val="3E516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SEGURED</a:t>
            </a:r>
          </a:p>
        </p:txBody>
      </p:sp>
    </p:spTree>
    <p:extLst>
      <p:ext uri="{BB962C8B-B14F-4D97-AF65-F5344CB8AC3E}">
        <p14:creationId xmlns:p14="http://schemas.microsoft.com/office/powerpoint/2010/main" val="148792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3DFA0F-9189-BA3D-1EA9-A8A89B03A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C9A904E6-149E-6CBA-4900-DA61B57A5670}"/>
              </a:ext>
            </a:extLst>
          </p:cNvPr>
          <p:cNvGrpSpPr/>
          <p:nvPr/>
        </p:nvGrpSpPr>
        <p:grpSpPr>
          <a:xfrm>
            <a:off x="3110252" y="8459612"/>
            <a:ext cx="12067495" cy="1280966"/>
            <a:chOff x="0" y="0"/>
            <a:chExt cx="16089993" cy="17079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0DB7F16-7293-5944-06EE-BD5EF8CAF292}"/>
                </a:ext>
              </a:extLst>
            </p:cNvPr>
            <p:cNvSpPr/>
            <p:nvPr/>
          </p:nvSpPr>
          <p:spPr>
            <a:xfrm>
              <a:off x="0" y="307548"/>
              <a:ext cx="8586741" cy="1092858"/>
            </a:xfrm>
            <a:custGeom>
              <a:avLst/>
              <a:gdLst/>
              <a:ahLst/>
              <a:cxnLst/>
              <a:rect l="l" t="t" r="r" b="b"/>
              <a:pathLst>
                <a:path w="8586741" h="1092858">
                  <a:moveTo>
                    <a:pt x="0" y="0"/>
                  </a:moveTo>
                  <a:lnTo>
                    <a:pt x="8586741" y="0"/>
                  </a:lnTo>
                  <a:lnTo>
                    <a:pt x="8586741" y="1092858"/>
                  </a:lnTo>
                  <a:lnTo>
                    <a:pt x="0" y="109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7950A85-0B2F-A16A-052C-60C05CDE13D7}"/>
                </a:ext>
              </a:extLst>
            </p:cNvPr>
            <p:cNvSpPr/>
            <p:nvPr/>
          </p:nvSpPr>
          <p:spPr>
            <a:xfrm>
              <a:off x="11024653" y="0"/>
              <a:ext cx="5065340" cy="1707954"/>
            </a:xfrm>
            <a:custGeom>
              <a:avLst/>
              <a:gdLst/>
              <a:ahLst/>
              <a:cxnLst/>
              <a:rect l="l" t="t" r="r" b="b"/>
              <a:pathLst>
                <a:path w="5065340" h="1707954">
                  <a:moveTo>
                    <a:pt x="0" y="0"/>
                  </a:moveTo>
                  <a:lnTo>
                    <a:pt x="5065340" y="0"/>
                  </a:lnTo>
                  <a:lnTo>
                    <a:pt x="5065340" y="1707954"/>
                  </a:lnTo>
                  <a:lnTo>
                    <a:pt x="0" y="1707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6189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D62BCB96-5925-A9F1-FB4F-86ACFBBB5FFC}"/>
              </a:ext>
            </a:extLst>
          </p:cNvPr>
          <p:cNvSpPr txBox="1"/>
          <p:nvPr/>
        </p:nvSpPr>
        <p:spPr>
          <a:xfrm>
            <a:off x="2095500" y="2552700"/>
            <a:ext cx="14097000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¿Qué es?</a:t>
            </a:r>
          </a:p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Bold Italics"/>
              <a:ea typeface="+mn-ea"/>
              <a:cs typeface="+mn-cs"/>
              <a:sym typeface="Montserrat Bold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48E8EF6-5920-2028-E088-ECAA23593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654" y="4003449"/>
            <a:ext cx="6864691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10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DFFA57-23AA-3928-8E2F-83A83A605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618B676-0F5F-3577-9A02-701F4C88CE20}"/>
              </a:ext>
            </a:extLst>
          </p:cNvPr>
          <p:cNvGrpSpPr/>
          <p:nvPr/>
        </p:nvGrpSpPr>
        <p:grpSpPr>
          <a:xfrm>
            <a:off x="3110252" y="8459612"/>
            <a:ext cx="12067495" cy="1280966"/>
            <a:chOff x="0" y="0"/>
            <a:chExt cx="16089993" cy="17079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F57915E-435F-9703-16B3-91099DCFB0E8}"/>
                </a:ext>
              </a:extLst>
            </p:cNvPr>
            <p:cNvSpPr/>
            <p:nvPr/>
          </p:nvSpPr>
          <p:spPr>
            <a:xfrm>
              <a:off x="0" y="307548"/>
              <a:ext cx="8586741" cy="1092858"/>
            </a:xfrm>
            <a:custGeom>
              <a:avLst/>
              <a:gdLst/>
              <a:ahLst/>
              <a:cxnLst/>
              <a:rect l="l" t="t" r="r" b="b"/>
              <a:pathLst>
                <a:path w="8586741" h="1092858">
                  <a:moveTo>
                    <a:pt x="0" y="0"/>
                  </a:moveTo>
                  <a:lnTo>
                    <a:pt x="8586741" y="0"/>
                  </a:lnTo>
                  <a:lnTo>
                    <a:pt x="8586741" y="1092858"/>
                  </a:lnTo>
                  <a:lnTo>
                    <a:pt x="0" y="109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7FBCC44-B1EE-6739-C10E-B83875374C17}"/>
                </a:ext>
              </a:extLst>
            </p:cNvPr>
            <p:cNvSpPr/>
            <p:nvPr/>
          </p:nvSpPr>
          <p:spPr>
            <a:xfrm>
              <a:off x="11024653" y="0"/>
              <a:ext cx="5065340" cy="1707954"/>
            </a:xfrm>
            <a:custGeom>
              <a:avLst/>
              <a:gdLst/>
              <a:ahLst/>
              <a:cxnLst/>
              <a:rect l="l" t="t" r="r" b="b"/>
              <a:pathLst>
                <a:path w="5065340" h="1707954">
                  <a:moveTo>
                    <a:pt x="0" y="0"/>
                  </a:moveTo>
                  <a:lnTo>
                    <a:pt x="5065340" y="0"/>
                  </a:lnTo>
                  <a:lnTo>
                    <a:pt x="5065340" y="1707954"/>
                  </a:lnTo>
                  <a:lnTo>
                    <a:pt x="0" y="1707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6189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EEAF53DA-6423-1D21-8945-DF15D96185B3}"/>
              </a:ext>
            </a:extLst>
          </p:cNvPr>
          <p:cNvSpPr txBox="1"/>
          <p:nvPr/>
        </p:nvSpPr>
        <p:spPr>
          <a:xfrm>
            <a:off x="1600200" y="2095500"/>
            <a:ext cx="14097000" cy="6376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¿Qué plantea la Política Nacional de Seguridad de Costa Rica Segura Plus</a:t>
            </a:r>
          </a:p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para estos Planes Integrales SEGURED?</a:t>
            </a:r>
          </a:p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5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 Bold Italics"/>
              <a:ea typeface="+mn-ea"/>
              <a:cs typeface="+mn-cs"/>
              <a:sym typeface="Montserrat Bold"/>
            </a:endParaRPr>
          </a:p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6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 Bold Italics"/>
              <a:ea typeface="+mn-ea"/>
              <a:cs typeface="+mn-cs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366952033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31301" y="4031544"/>
            <a:ext cx="4648966" cy="7280546"/>
            <a:chOff x="0" y="0"/>
            <a:chExt cx="1224419" cy="19175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24419" cy="1917510"/>
            </a:xfrm>
            <a:custGeom>
              <a:avLst/>
              <a:gdLst/>
              <a:ahLst/>
              <a:cxnLst/>
              <a:rect l="l" t="t" r="r" b="b"/>
              <a:pathLst>
                <a:path w="1224419" h="1917510">
                  <a:moveTo>
                    <a:pt x="84930" y="0"/>
                  </a:moveTo>
                  <a:lnTo>
                    <a:pt x="1139489" y="0"/>
                  </a:lnTo>
                  <a:cubicBezTo>
                    <a:pt x="1162014" y="0"/>
                    <a:pt x="1183616" y="8948"/>
                    <a:pt x="1199544" y="24875"/>
                  </a:cubicBezTo>
                  <a:cubicBezTo>
                    <a:pt x="1215471" y="40803"/>
                    <a:pt x="1224419" y="62405"/>
                    <a:pt x="1224419" y="84930"/>
                  </a:cubicBezTo>
                  <a:lnTo>
                    <a:pt x="1224419" y="1832580"/>
                  </a:lnTo>
                  <a:cubicBezTo>
                    <a:pt x="1224419" y="1855105"/>
                    <a:pt x="1215471" y="1876707"/>
                    <a:pt x="1199544" y="1892634"/>
                  </a:cubicBezTo>
                  <a:cubicBezTo>
                    <a:pt x="1183616" y="1908562"/>
                    <a:pt x="1162014" y="1917510"/>
                    <a:pt x="1139489" y="1917510"/>
                  </a:cubicBezTo>
                  <a:lnTo>
                    <a:pt x="84930" y="1917510"/>
                  </a:lnTo>
                  <a:cubicBezTo>
                    <a:pt x="62405" y="1917510"/>
                    <a:pt x="40803" y="1908562"/>
                    <a:pt x="24875" y="1892634"/>
                  </a:cubicBezTo>
                  <a:cubicBezTo>
                    <a:pt x="8948" y="1876707"/>
                    <a:pt x="0" y="1855105"/>
                    <a:pt x="0" y="1832580"/>
                  </a:cubicBezTo>
                  <a:lnTo>
                    <a:pt x="0" y="84930"/>
                  </a:lnTo>
                  <a:cubicBezTo>
                    <a:pt x="0" y="62405"/>
                    <a:pt x="8948" y="40803"/>
                    <a:pt x="24875" y="24875"/>
                  </a:cubicBezTo>
                  <a:cubicBezTo>
                    <a:pt x="40803" y="8948"/>
                    <a:pt x="62405" y="0"/>
                    <a:pt x="84930" y="0"/>
                  </a:cubicBezTo>
                  <a:close/>
                </a:path>
              </a:pathLst>
            </a:custGeom>
            <a:solidFill>
              <a:srgbClr val="0CA0E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42875"/>
              <a:ext cx="1224419" cy="2060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7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45740" y="3347738"/>
            <a:ext cx="1420089" cy="142008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94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Bold"/>
                  <a:ea typeface="Montserrat Bold"/>
                  <a:cs typeface="Montserrat Bold"/>
                  <a:sym typeface="Montserrat Bold"/>
                </a:rPr>
                <a:t>01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70818" y="4031544"/>
            <a:ext cx="4648966" cy="7280546"/>
            <a:chOff x="0" y="0"/>
            <a:chExt cx="1224419" cy="19175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24419" cy="1917510"/>
            </a:xfrm>
            <a:custGeom>
              <a:avLst/>
              <a:gdLst/>
              <a:ahLst/>
              <a:cxnLst/>
              <a:rect l="l" t="t" r="r" b="b"/>
              <a:pathLst>
                <a:path w="1224419" h="1917510">
                  <a:moveTo>
                    <a:pt x="84930" y="0"/>
                  </a:moveTo>
                  <a:lnTo>
                    <a:pt x="1139489" y="0"/>
                  </a:lnTo>
                  <a:cubicBezTo>
                    <a:pt x="1162014" y="0"/>
                    <a:pt x="1183616" y="8948"/>
                    <a:pt x="1199544" y="24875"/>
                  </a:cubicBezTo>
                  <a:cubicBezTo>
                    <a:pt x="1215471" y="40803"/>
                    <a:pt x="1224419" y="62405"/>
                    <a:pt x="1224419" y="84930"/>
                  </a:cubicBezTo>
                  <a:lnTo>
                    <a:pt x="1224419" y="1832580"/>
                  </a:lnTo>
                  <a:cubicBezTo>
                    <a:pt x="1224419" y="1855105"/>
                    <a:pt x="1215471" y="1876707"/>
                    <a:pt x="1199544" y="1892634"/>
                  </a:cubicBezTo>
                  <a:cubicBezTo>
                    <a:pt x="1183616" y="1908562"/>
                    <a:pt x="1162014" y="1917510"/>
                    <a:pt x="1139489" y="1917510"/>
                  </a:cubicBezTo>
                  <a:lnTo>
                    <a:pt x="84930" y="1917510"/>
                  </a:lnTo>
                  <a:cubicBezTo>
                    <a:pt x="62405" y="1917510"/>
                    <a:pt x="40803" y="1908562"/>
                    <a:pt x="24875" y="1892634"/>
                  </a:cubicBezTo>
                  <a:cubicBezTo>
                    <a:pt x="8948" y="1876707"/>
                    <a:pt x="0" y="1855105"/>
                    <a:pt x="0" y="1832580"/>
                  </a:cubicBezTo>
                  <a:lnTo>
                    <a:pt x="0" y="84930"/>
                  </a:lnTo>
                  <a:cubicBezTo>
                    <a:pt x="0" y="62405"/>
                    <a:pt x="8948" y="40803"/>
                    <a:pt x="24875" y="24875"/>
                  </a:cubicBezTo>
                  <a:cubicBezTo>
                    <a:pt x="40803" y="8948"/>
                    <a:pt x="62405" y="0"/>
                    <a:pt x="84930" y="0"/>
                  </a:cubicBezTo>
                  <a:close/>
                </a:path>
              </a:pathLst>
            </a:custGeom>
            <a:solidFill>
              <a:srgbClr val="0CA0E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42875"/>
              <a:ext cx="1224419" cy="2060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7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610334" y="4031544"/>
            <a:ext cx="4648966" cy="7280546"/>
            <a:chOff x="0" y="0"/>
            <a:chExt cx="1224419" cy="19175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24419" cy="1917510"/>
            </a:xfrm>
            <a:custGeom>
              <a:avLst/>
              <a:gdLst/>
              <a:ahLst/>
              <a:cxnLst/>
              <a:rect l="l" t="t" r="r" b="b"/>
              <a:pathLst>
                <a:path w="1224419" h="1917510">
                  <a:moveTo>
                    <a:pt x="84930" y="0"/>
                  </a:moveTo>
                  <a:lnTo>
                    <a:pt x="1139489" y="0"/>
                  </a:lnTo>
                  <a:cubicBezTo>
                    <a:pt x="1162014" y="0"/>
                    <a:pt x="1183616" y="8948"/>
                    <a:pt x="1199544" y="24875"/>
                  </a:cubicBezTo>
                  <a:cubicBezTo>
                    <a:pt x="1215471" y="40803"/>
                    <a:pt x="1224419" y="62405"/>
                    <a:pt x="1224419" y="84930"/>
                  </a:cubicBezTo>
                  <a:lnTo>
                    <a:pt x="1224419" y="1832580"/>
                  </a:lnTo>
                  <a:cubicBezTo>
                    <a:pt x="1224419" y="1855105"/>
                    <a:pt x="1215471" y="1876707"/>
                    <a:pt x="1199544" y="1892634"/>
                  </a:cubicBezTo>
                  <a:cubicBezTo>
                    <a:pt x="1183616" y="1908562"/>
                    <a:pt x="1162014" y="1917510"/>
                    <a:pt x="1139489" y="1917510"/>
                  </a:cubicBezTo>
                  <a:lnTo>
                    <a:pt x="84930" y="1917510"/>
                  </a:lnTo>
                  <a:cubicBezTo>
                    <a:pt x="62405" y="1917510"/>
                    <a:pt x="40803" y="1908562"/>
                    <a:pt x="24875" y="1892634"/>
                  </a:cubicBezTo>
                  <a:cubicBezTo>
                    <a:pt x="8948" y="1876707"/>
                    <a:pt x="0" y="1855105"/>
                    <a:pt x="0" y="1832580"/>
                  </a:cubicBezTo>
                  <a:lnTo>
                    <a:pt x="0" y="84930"/>
                  </a:lnTo>
                  <a:cubicBezTo>
                    <a:pt x="0" y="62405"/>
                    <a:pt x="8948" y="40803"/>
                    <a:pt x="24875" y="24875"/>
                  </a:cubicBezTo>
                  <a:cubicBezTo>
                    <a:pt x="40803" y="8948"/>
                    <a:pt x="62405" y="0"/>
                    <a:pt x="84930" y="0"/>
                  </a:cubicBezTo>
                  <a:close/>
                </a:path>
              </a:pathLst>
            </a:custGeom>
            <a:solidFill>
              <a:srgbClr val="0CA0E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42875"/>
              <a:ext cx="1224419" cy="2060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7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986235" y="3347738"/>
            <a:ext cx="1420089" cy="142008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94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Bold"/>
                  <a:ea typeface="Montserrat Bold"/>
                  <a:cs typeface="Montserrat Bold"/>
                  <a:sym typeface="Montserrat Bold"/>
                </a:rPr>
                <a:t>02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224772" y="3347738"/>
            <a:ext cx="1420089" cy="142008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C94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Bold"/>
                  <a:ea typeface="Montserrat Bold"/>
                  <a:cs typeface="Montserrat Bold"/>
                  <a:sym typeface="Montserrat Bold"/>
                </a:rPr>
                <a:t>03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702917" y="6581404"/>
            <a:ext cx="3505734" cy="1323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99" b="0" i="0" u="none" strike="noStrike" kern="1200" cap="none" spc="0" normalizeH="0" baseline="0" noProof="0" dirty="0">
                <a:ln>
                  <a:noFill/>
                </a:ln>
                <a:solidFill>
                  <a:srgbClr val="F2F9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Los planes de seguridad deben ser adaptados a las necesidades y características específicas de cada escuela.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28405" y="4980434"/>
            <a:ext cx="365476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Adaptación al contexto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70818" y="4980434"/>
            <a:ext cx="464896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Flexibilidad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110918" y="4954400"/>
            <a:ext cx="3545132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Aspectos por considerar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957003" y="6581404"/>
            <a:ext cx="3478552" cy="165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99" b="0" i="0" u="none" strike="noStrike" kern="1200" cap="none" spc="0" normalizeH="0" baseline="0" noProof="0" dirty="0">
                <a:ln>
                  <a:noFill/>
                </a:ln>
                <a:solidFill>
                  <a:srgbClr val="F2F9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Los planes deben ser flexibles y capaces de adaptarse a los cambios en el entorno y a las nuevas amenazas.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207234" y="6581404"/>
            <a:ext cx="3455167" cy="1323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99" b="0" i="0" u="none" strike="noStrike" kern="1200" cap="none" spc="0" normalizeH="0" baseline="0" noProof="0" dirty="0">
                <a:ln>
                  <a:noFill/>
                </a:ln>
                <a:solidFill>
                  <a:srgbClr val="F2F9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Seguridad física, protocolos de emergencias, iniciativas de prevención, promoción de la salud mental. 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2499330" y="593537"/>
            <a:ext cx="13291297" cy="1941166"/>
            <a:chOff x="0" y="0"/>
            <a:chExt cx="17721730" cy="2588221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247650"/>
              <a:ext cx="17721730" cy="1379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8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5589" b="1" i="0" u="none" strike="noStrike" kern="1200" cap="none" spc="0" normalizeH="0" baseline="0" noProof="0" dirty="0">
                  <a:ln>
                    <a:noFill/>
                  </a:ln>
                  <a:solidFill>
                    <a:srgbClr val="3E5163"/>
                  </a:solidFill>
                  <a:effectLst/>
                  <a:uLnTx/>
                  <a:uFillTx/>
                  <a:latin typeface="Mero Thai Bold"/>
                  <a:ea typeface="Mero Thai Bold"/>
                  <a:cs typeface="Mero Thai Bold"/>
                  <a:sym typeface="Mero Thai Bold"/>
                </a:rPr>
                <a:t>Segura Plus y centros educativos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247949"/>
              <a:ext cx="17721730" cy="1340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E5163"/>
                  </a:solidFill>
                  <a:effectLst/>
                  <a:uLnTx/>
                  <a:uFillTx/>
                  <a:latin typeface="Mero Thai"/>
                  <a:ea typeface="Mero Thai"/>
                  <a:cs typeface="Mero Thai"/>
                  <a:sym typeface="Mero Thai"/>
                </a:rPr>
                <a:t>¿Qué plantea la Política Nacional de Seguridad de Costa Rica Segura Plus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92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E5163"/>
                  </a:solidFill>
                  <a:effectLst/>
                  <a:uLnTx/>
                  <a:uFillTx/>
                  <a:latin typeface="Mero Thai"/>
                  <a:ea typeface="Mero Thai"/>
                  <a:cs typeface="Mero Thai"/>
                  <a:sym typeface="Mero Thai"/>
                </a:rPr>
                <a:t>para estos Planes Integrales SEGURED?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728533" y="7358489"/>
            <a:ext cx="1899872" cy="2928511"/>
          </a:xfrm>
          <a:custGeom>
            <a:avLst/>
            <a:gdLst/>
            <a:ahLst/>
            <a:cxnLst/>
            <a:rect l="l" t="t" r="r" b="b"/>
            <a:pathLst>
              <a:path w="1899872" h="2928511">
                <a:moveTo>
                  <a:pt x="0" y="0"/>
                </a:moveTo>
                <a:lnTo>
                  <a:pt x="1899872" y="0"/>
                </a:lnTo>
                <a:lnTo>
                  <a:pt x="1899872" y="2928511"/>
                </a:lnTo>
                <a:lnTo>
                  <a:pt x="0" y="29285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845022" y="713196"/>
            <a:ext cx="893270" cy="961798"/>
          </a:xfrm>
          <a:custGeom>
            <a:avLst/>
            <a:gdLst/>
            <a:ahLst/>
            <a:cxnLst/>
            <a:rect l="l" t="t" r="r" b="b"/>
            <a:pathLst>
              <a:path w="893270" h="961798">
                <a:moveTo>
                  <a:pt x="0" y="0"/>
                </a:moveTo>
                <a:lnTo>
                  <a:pt x="893271" y="0"/>
                </a:lnTo>
                <a:lnTo>
                  <a:pt x="893271" y="961798"/>
                </a:lnTo>
                <a:lnTo>
                  <a:pt x="0" y="961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66632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528052-A1BA-E1EF-1236-6257EB899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C73EB751-15F1-FBBF-F1E4-97CB2F1683AE}"/>
              </a:ext>
            </a:extLst>
          </p:cNvPr>
          <p:cNvGrpSpPr/>
          <p:nvPr/>
        </p:nvGrpSpPr>
        <p:grpSpPr>
          <a:xfrm>
            <a:off x="3110252" y="8459612"/>
            <a:ext cx="12067495" cy="1280966"/>
            <a:chOff x="0" y="0"/>
            <a:chExt cx="16089993" cy="17079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C2401F5-4FFC-B119-96F0-7A69A5C68D98}"/>
                </a:ext>
              </a:extLst>
            </p:cNvPr>
            <p:cNvSpPr/>
            <p:nvPr/>
          </p:nvSpPr>
          <p:spPr>
            <a:xfrm>
              <a:off x="0" y="307548"/>
              <a:ext cx="8586741" cy="1092858"/>
            </a:xfrm>
            <a:custGeom>
              <a:avLst/>
              <a:gdLst/>
              <a:ahLst/>
              <a:cxnLst/>
              <a:rect l="l" t="t" r="r" b="b"/>
              <a:pathLst>
                <a:path w="8586741" h="1092858">
                  <a:moveTo>
                    <a:pt x="0" y="0"/>
                  </a:moveTo>
                  <a:lnTo>
                    <a:pt x="8586741" y="0"/>
                  </a:lnTo>
                  <a:lnTo>
                    <a:pt x="8586741" y="1092858"/>
                  </a:lnTo>
                  <a:lnTo>
                    <a:pt x="0" y="109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EFD8B11-5FD4-BA23-6294-CBD901B44828}"/>
                </a:ext>
              </a:extLst>
            </p:cNvPr>
            <p:cNvSpPr/>
            <p:nvPr/>
          </p:nvSpPr>
          <p:spPr>
            <a:xfrm>
              <a:off x="11024653" y="0"/>
              <a:ext cx="5065340" cy="1707954"/>
            </a:xfrm>
            <a:custGeom>
              <a:avLst/>
              <a:gdLst/>
              <a:ahLst/>
              <a:cxnLst/>
              <a:rect l="l" t="t" r="r" b="b"/>
              <a:pathLst>
                <a:path w="5065340" h="1707954">
                  <a:moveTo>
                    <a:pt x="0" y="0"/>
                  </a:moveTo>
                  <a:lnTo>
                    <a:pt x="5065340" y="0"/>
                  </a:lnTo>
                  <a:lnTo>
                    <a:pt x="5065340" y="1707954"/>
                  </a:lnTo>
                  <a:lnTo>
                    <a:pt x="0" y="1707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6189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E7AC01EE-3891-28C6-AED4-3A03342D4DA3}"/>
              </a:ext>
            </a:extLst>
          </p:cNvPr>
          <p:cNvSpPr txBox="1"/>
          <p:nvPr/>
        </p:nvSpPr>
        <p:spPr>
          <a:xfrm>
            <a:off x="2362200" y="2171700"/>
            <a:ext cx="14097000" cy="3822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43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¿Cuáles leyes, políticas y normas habilitan </a:t>
            </a:r>
          </a:p>
          <a:p>
            <a:pPr marL="0" marR="0" lvl="0" indent="0" algn="ctr" defTabSz="914400" rtl="0" eaLnBrk="1" fontAlgn="auto" latinLnBrk="0" hangingPunct="1">
              <a:lnSpc>
                <a:spcPts val="43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4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 Bold Italics"/>
              <a:ea typeface="+mn-ea"/>
              <a:cs typeface="+mn-cs"/>
              <a:sym typeface="Montserrat Bold"/>
            </a:endParaRPr>
          </a:p>
          <a:p>
            <a:pPr marL="0" marR="0" lvl="0" indent="0" algn="ctr" defTabSz="914400" rtl="0" eaLnBrk="1" fontAlgn="auto" latinLnBrk="0" hangingPunct="1">
              <a:lnSpc>
                <a:spcPts val="43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la implementación de SEGURED en el </a:t>
            </a:r>
          </a:p>
          <a:p>
            <a:pPr marL="0" marR="0" lvl="0" indent="0" algn="ctr" defTabSz="914400" rtl="0" eaLnBrk="1" fontAlgn="auto" latinLnBrk="0" hangingPunct="1">
              <a:lnSpc>
                <a:spcPts val="43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4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 Bold Italics"/>
              <a:ea typeface="+mn-ea"/>
              <a:cs typeface="+mn-cs"/>
              <a:sym typeface="Montserrat Bold"/>
            </a:endParaRPr>
          </a:p>
          <a:p>
            <a:pPr marL="0" marR="0" lvl="0" indent="0" algn="ctr" defTabSz="914400" rtl="0" eaLnBrk="1" fontAlgn="auto" latinLnBrk="0" hangingPunct="1">
              <a:lnSpc>
                <a:spcPts val="43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MEP?</a:t>
            </a:r>
          </a:p>
        </p:txBody>
      </p:sp>
    </p:spTree>
    <p:extLst>
      <p:ext uri="{BB962C8B-B14F-4D97-AF65-F5344CB8AC3E}">
        <p14:creationId xmlns:p14="http://schemas.microsoft.com/office/powerpoint/2010/main" val="6515707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6749" y="3276964"/>
            <a:ext cx="19881805" cy="7359816"/>
            <a:chOff x="0" y="0"/>
            <a:chExt cx="5236360" cy="19383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36360" cy="1938388"/>
            </a:xfrm>
            <a:custGeom>
              <a:avLst/>
              <a:gdLst/>
              <a:ahLst/>
              <a:cxnLst/>
              <a:rect l="l" t="t" r="r" b="b"/>
              <a:pathLst>
                <a:path w="5236360" h="1938388">
                  <a:moveTo>
                    <a:pt x="11682" y="0"/>
                  </a:moveTo>
                  <a:lnTo>
                    <a:pt x="5224678" y="0"/>
                  </a:lnTo>
                  <a:cubicBezTo>
                    <a:pt x="5231130" y="0"/>
                    <a:pt x="5236360" y="5230"/>
                    <a:pt x="5236360" y="11682"/>
                  </a:cubicBezTo>
                  <a:lnTo>
                    <a:pt x="5236360" y="1926706"/>
                  </a:lnTo>
                  <a:cubicBezTo>
                    <a:pt x="5236360" y="1933158"/>
                    <a:pt x="5231130" y="1938388"/>
                    <a:pt x="5224678" y="1938388"/>
                  </a:cubicBezTo>
                  <a:lnTo>
                    <a:pt x="11682" y="1938388"/>
                  </a:lnTo>
                  <a:cubicBezTo>
                    <a:pt x="5230" y="1938388"/>
                    <a:pt x="0" y="1933158"/>
                    <a:pt x="0" y="1926706"/>
                  </a:cubicBezTo>
                  <a:lnTo>
                    <a:pt x="0" y="11682"/>
                  </a:lnTo>
                  <a:cubicBezTo>
                    <a:pt x="0" y="5230"/>
                    <a:pt x="5230" y="0"/>
                    <a:pt x="11682" y="0"/>
                  </a:cubicBezTo>
                  <a:close/>
                </a:path>
              </a:pathLst>
            </a:custGeom>
            <a:solidFill>
              <a:srgbClr val="0CA0E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36360" cy="1986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0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9134475" y="3699434"/>
            <a:ext cx="19050" cy="5740539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575380" y="2377959"/>
            <a:ext cx="2296592" cy="229659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4614" tIns="44614" rIns="44614" bIns="4461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0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191750" y="2377959"/>
            <a:ext cx="2296592" cy="229659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4614" tIns="44614" rIns="44614" bIns="44614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50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845022" y="713196"/>
            <a:ext cx="893270" cy="961798"/>
          </a:xfrm>
          <a:custGeom>
            <a:avLst/>
            <a:gdLst/>
            <a:ahLst/>
            <a:cxnLst/>
            <a:rect l="l" t="t" r="r" b="b"/>
            <a:pathLst>
              <a:path w="893270" h="961798">
                <a:moveTo>
                  <a:pt x="0" y="0"/>
                </a:moveTo>
                <a:lnTo>
                  <a:pt x="893271" y="0"/>
                </a:lnTo>
                <a:lnTo>
                  <a:pt x="893271" y="961798"/>
                </a:lnTo>
                <a:lnTo>
                  <a:pt x="0" y="961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0561423" y="2962197"/>
            <a:ext cx="1557246" cy="1557246"/>
          </a:xfrm>
          <a:custGeom>
            <a:avLst/>
            <a:gdLst/>
            <a:ahLst/>
            <a:cxnLst/>
            <a:rect l="l" t="t" r="r" b="b"/>
            <a:pathLst>
              <a:path w="1557246" h="1557246">
                <a:moveTo>
                  <a:pt x="0" y="0"/>
                </a:moveTo>
                <a:lnTo>
                  <a:pt x="1557246" y="0"/>
                </a:lnTo>
                <a:lnTo>
                  <a:pt x="1557246" y="1557246"/>
                </a:lnTo>
                <a:lnTo>
                  <a:pt x="0" y="1557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3091391" y="3016138"/>
            <a:ext cx="1264570" cy="1449364"/>
          </a:xfrm>
          <a:custGeom>
            <a:avLst/>
            <a:gdLst/>
            <a:ahLst/>
            <a:cxnLst/>
            <a:rect l="l" t="t" r="r" b="b"/>
            <a:pathLst>
              <a:path w="1264570" h="1449364">
                <a:moveTo>
                  <a:pt x="0" y="0"/>
                </a:moveTo>
                <a:lnTo>
                  <a:pt x="1264570" y="0"/>
                </a:lnTo>
                <a:lnTo>
                  <a:pt x="1264570" y="1449364"/>
                </a:lnTo>
                <a:lnTo>
                  <a:pt x="0" y="14493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5076825"/>
            <a:ext cx="5082623" cy="49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0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8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SEGURIDAD EDUCATIVA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22291" y="4988876"/>
            <a:ext cx="7080118" cy="825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4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388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PREVENCION DE RIESGOS Y ATENCION DE EMERGENCIAS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22291" y="6080091"/>
            <a:ext cx="7932752" cy="3935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o Thai"/>
                <a:ea typeface="Mero Thai"/>
                <a:cs typeface="Mero Thai"/>
                <a:sym typeface="Mero Thai"/>
              </a:rPr>
              <a:t>LEY N. 8488 Ley Nacional de Emergencias y Prevención del Riesgo. </a:t>
            </a:r>
          </a:p>
          <a:p>
            <a:pPr marL="0" marR="0" lvl="0" indent="0" algn="just" defTabSz="914400" rtl="0" eaLnBrk="1" fontAlgn="auto" latinLnBrk="0" hangingPunct="1">
              <a:lnSpc>
                <a:spcPts val="3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1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o Thai"/>
              <a:ea typeface="Mero Thai"/>
              <a:cs typeface="Mero Thai"/>
              <a:sym typeface="Mero Thai"/>
            </a:endParaRPr>
          </a:p>
          <a:p>
            <a:pPr marL="0" marR="0" lvl="0" indent="0" algn="just" defTabSz="914400" rtl="0" eaLnBrk="1" fontAlgn="auto" latinLnBrk="0" hangingPunct="1">
              <a:lnSpc>
                <a:spcPts val="3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o Thai"/>
                <a:ea typeface="Mero Thai"/>
                <a:cs typeface="Mero Thai"/>
                <a:sym typeface="Mero Thai"/>
              </a:rPr>
              <a:t>Norma de planes de preparativos y respuesta ante emergencias para centros laborales o de ocupación pública. </a:t>
            </a:r>
          </a:p>
          <a:p>
            <a:pPr marL="0" marR="0" lvl="0" indent="0" algn="just" defTabSz="914400" rtl="0" eaLnBrk="1" fontAlgn="auto" latinLnBrk="0" hangingPunct="1">
              <a:lnSpc>
                <a:spcPts val="3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1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o Thai"/>
              <a:ea typeface="Mero Thai"/>
              <a:cs typeface="Mero Thai"/>
              <a:sym typeface="Mero Thai"/>
            </a:endParaRPr>
          </a:p>
          <a:p>
            <a:pPr marL="0" marR="0" lvl="0" indent="0" algn="just" defTabSz="914400" rtl="0" eaLnBrk="1" fontAlgn="auto" latinLnBrk="0" hangingPunct="1">
              <a:lnSpc>
                <a:spcPts val="3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1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o Thai"/>
                <a:ea typeface="Mero Thai"/>
                <a:cs typeface="Mero Thai"/>
                <a:sym typeface="Mero Thai"/>
              </a:rPr>
              <a:t>Guía para la elaboración de planes de gestión del riesgo en centros educativos.. CNE</a:t>
            </a:r>
          </a:p>
          <a:p>
            <a:pPr marL="0" marR="0" lvl="0" indent="0" algn="just" defTabSz="914400" rtl="0" eaLnBrk="1" fontAlgn="auto" latinLnBrk="0" hangingPunct="1">
              <a:lnSpc>
                <a:spcPts val="30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1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o Thai"/>
              <a:ea typeface="Mero Thai"/>
              <a:cs typeface="Mero Thai"/>
              <a:sym typeface="Mero Thai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2575380" y="280799"/>
            <a:ext cx="9694360" cy="2046989"/>
            <a:chOff x="0" y="0"/>
            <a:chExt cx="12925814" cy="2729318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104775"/>
              <a:ext cx="12925814" cy="1236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78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5589" b="1" i="0" u="none" strike="noStrike" kern="1200" cap="none" spc="0" normalizeH="0" baseline="0" noProof="0" dirty="0">
                  <a:ln>
                    <a:noFill/>
                  </a:ln>
                  <a:solidFill>
                    <a:srgbClr val="3E5163"/>
                  </a:solidFill>
                  <a:effectLst/>
                  <a:uLnTx/>
                  <a:uFillTx/>
                  <a:latin typeface="Montserrat Bold"/>
                  <a:ea typeface="Montserrat Bold"/>
                  <a:cs typeface="Montserrat Bold"/>
                  <a:sym typeface="Montserrat Bold"/>
                </a:rPr>
                <a:t>SEGURED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305099"/>
              <a:ext cx="12925814" cy="1424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38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133" b="1" i="0" u="none" strike="noStrike" kern="1200" cap="none" spc="0" normalizeH="0" baseline="0" noProof="0" dirty="0">
                  <a:ln>
                    <a:noFill/>
                  </a:ln>
                  <a:solidFill>
                    <a:srgbClr val="5A99D1"/>
                  </a:solidFill>
                  <a:effectLst/>
                  <a:uLnTx/>
                  <a:uFillTx/>
                  <a:latin typeface="Montserrat Bold"/>
                  <a:ea typeface="Montserrat Bold"/>
                  <a:cs typeface="Montserrat Bold"/>
                  <a:sym typeface="Montserrat Bold"/>
                </a:rPr>
                <a:t>INTEGRACIÓN DE LEYES, POLITICAS Y NORMAS HABILITANTES EN COSTA RICA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05345" y="6070566"/>
            <a:ext cx="7533253" cy="353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o Thai"/>
                <a:ea typeface="Mero Thai"/>
                <a:cs typeface="Mero Thai"/>
                <a:sym typeface="Mero Thai"/>
              </a:rPr>
              <a:t>Política Nacional de Seguridad de Costa Rica Segura Plus 2023 - 2030. </a:t>
            </a:r>
          </a:p>
          <a:p>
            <a:pPr marL="0" marR="0" lvl="0" indent="0" algn="just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o Thai"/>
              <a:ea typeface="Mero Thai"/>
              <a:cs typeface="Mero Thai"/>
              <a:sym typeface="Mero Thai"/>
            </a:endParaRPr>
          </a:p>
          <a:p>
            <a:pPr marL="0" marR="0" lvl="0" indent="0" algn="just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o Thai"/>
                <a:ea typeface="Mero Thai"/>
                <a:cs typeface="Mero Thai"/>
                <a:sym typeface="Mero Thai"/>
              </a:rPr>
              <a:t>Política Nacional de Niñez y Adolescencia 2024 - 2036</a:t>
            </a:r>
          </a:p>
          <a:p>
            <a:pPr marL="0" marR="0" lvl="0" indent="0" algn="just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o Thai"/>
              <a:ea typeface="Mero Thai"/>
              <a:cs typeface="Mero Thai"/>
              <a:sym typeface="Mero Thai"/>
            </a:endParaRPr>
          </a:p>
          <a:p>
            <a:pPr marL="0" marR="0" lvl="0" indent="0" algn="just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o Thai"/>
                <a:ea typeface="Mero Thai"/>
                <a:cs typeface="Mero Thai"/>
                <a:sym typeface="Mero Thai"/>
              </a:rPr>
              <a:t>Política Nacional de Salud Mental 2024 - 2034</a:t>
            </a:r>
          </a:p>
          <a:p>
            <a:pPr marL="0" marR="0" lvl="0" indent="0" algn="just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o Thai"/>
              <a:ea typeface="Mero Thai"/>
              <a:cs typeface="Mero Thai"/>
              <a:sym typeface="Mero Thai"/>
            </a:endParaRPr>
          </a:p>
        </p:txBody>
      </p:sp>
    </p:spTree>
    <p:extLst>
      <p:ext uri="{BB962C8B-B14F-4D97-AF65-F5344CB8AC3E}">
        <p14:creationId xmlns:p14="http://schemas.microsoft.com/office/powerpoint/2010/main" val="258973779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D6914D-F05D-BE86-6E56-D2DCE3B5B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73E2901E-584B-B4AF-8409-4CC1F5D69E3C}"/>
              </a:ext>
            </a:extLst>
          </p:cNvPr>
          <p:cNvGrpSpPr/>
          <p:nvPr/>
        </p:nvGrpSpPr>
        <p:grpSpPr>
          <a:xfrm>
            <a:off x="3110252" y="8459612"/>
            <a:ext cx="12067495" cy="1280966"/>
            <a:chOff x="0" y="0"/>
            <a:chExt cx="16089993" cy="17079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063C676-451A-6BB5-A125-56C277248C21}"/>
                </a:ext>
              </a:extLst>
            </p:cNvPr>
            <p:cNvSpPr/>
            <p:nvPr/>
          </p:nvSpPr>
          <p:spPr>
            <a:xfrm>
              <a:off x="0" y="307548"/>
              <a:ext cx="8586741" cy="1092858"/>
            </a:xfrm>
            <a:custGeom>
              <a:avLst/>
              <a:gdLst/>
              <a:ahLst/>
              <a:cxnLst/>
              <a:rect l="l" t="t" r="r" b="b"/>
              <a:pathLst>
                <a:path w="8586741" h="1092858">
                  <a:moveTo>
                    <a:pt x="0" y="0"/>
                  </a:moveTo>
                  <a:lnTo>
                    <a:pt x="8586741" y="0"/>
                  </a:lnTo>
                  <a:lnTo>
                    <a:pt x="8586741" y="1092858"/>
                  </a:lnTo>
                  <a:lnTo>
                    <a:pt x="0" y="109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945B655-E7F6-D0D3-5A33-EBCEE42C1065}"/>
                </a:ext>
              </a:extLst>
            </p:cNvPr>
            <p:cNvSpPr/>
            <p:nvPr/>
          </p:nvSpPr>
          <p:spPr>
            <a:xfrm>
              <a:off x="11024653" y="0"/>
              <a:ext cx="5065340" cy="1707954"/>
            </a:xfrm>
            <a:custGeom>
              <a:avLst/>
              <a:gdLst/>
              <a:ahLst/>
              <a:cxnLst/>
              <a:rect l="l" t="t" r="r" b="b"/>
              <a:pathLst>
                <a:path w="5065340" h="1707954">
                  <a:moveTo>
                    <a:pt x="0" y="0"/>
                  </a:moveTo>
                  <a:lnTo>
                    <a:pt x="5065340" y="0"/>
                  </a:lnTo>
                  <a:lnTo>
                    <a:pt x="5065340" y="1707954"/>
                  </a:lnTo>
                  <a:lnTo>
                    <a:pt x="0" y="1707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6189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522B5E63-3C18-1A1C-1E59-9F10FB997BC1}"/>
              </a:ext>
            </a:extLst>
          </p:cNvPr>
          <p:cNvSpPr txBox="1"/>
          <p:nvPr/>
        </p:nvSpPr>
        <p:spPr>
          <a:xfrm>
            <a:off x="2095500" y="2552700"/>
            <a:ext cx="1409700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¿Quiénes participaron en </a:t>
            </a:r>
          </a:p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el desarrollo SEGURED?</a:t>
            </a:r>
          </a:p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Bold Italics"/>
              <a:ea typeface="+mn-ea"/>
              <a:cs typeface="+mn-cs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11214777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64235E-CE3B-5E56-08B9-AEF6EFC04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362" y="2434719"/>
            <a:ext cx="7114490" cy="90709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44000" y="2360830"/>
            <a:ext cx="0" cy="5565341"/>
          </a:xfrm>
          <a:prstGeom prst="line">
            <a:avLst/>
          </a:prstGeom>
          <a:ln w="19050">
            <a:solidFill>
              <a:srgbClr val="CFA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2935071B-09DE-747B-8227-6D0721E46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902502"/>
            <a:ext cx="5791198" cy="324307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C5AF482-6B24-A5E7-2974-06D1FC576FD7}"/>
              </a:ext>
            </a:extLst>
          </p:cNvPr>
          <p:cNvSpPr txBox="1"/>
          <p:nvPr/>
        </p:nvSpPr>
        <p:spPr>
          <a:xfrm>
            <a:off x="2286000" y="3851472"/>
            <a:ext cx="4952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Direcciones Regionales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Supervisiones de circuito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Centros Educativos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Comités de Riesgo Escolar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5CDE7C-A806-8E98-239C-DB63CD83EBB7}"/>
              </a:ext>
            </a:extLst>
          </p:cNvPr>
          <p:cNvSpPr txBox="1"/>
          <p:nvPr/>
        </p:nvSpPr>
        <p:spPr>
          <a:xfrm>
            <a:off x="2286000" y="5905500"/>
            <a:ext cx="58673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Despacho y viceministerios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Vida Estudiantil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Contraloría Derechos Estudiantiles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Dirección de Informática de Gestión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Dirección de Planificación Institucional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Dirección de Gestión y Desarrollo Regional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Instituto de Desarrollo Profesional </a:t>
            </a:r>
            <a:r>
              <a:rPr kumimoji="0" lang="es-MX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Uladislao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Gámez Solano (IDP)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556082-E198-3660-1939-CBC5683D0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0" y="3779693"/>
            <a:ext cx="2743196" cy="27431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B16D2BC-53A4-2240-58FE-2F7DF2522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4777" y="3450751"/>
            <a:ext cx="3619497" cy="34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577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E706AF-E9DC-F6BD-BAAC-DF0F8196B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287893A-3274-F3F3-A054-1AC1AEBB617C}"/>
              </a:ext>
            </a:extLst>
          </p:cNvPr>
          <p:cNvGrpSpPr/>
          <p:nvPr/>
        </p:nvGrpSpPr>
        <p:grpSpPr>
          <a:xfrm>
            <a:off x="3110252" y="8459612"/>
            <a:ext cx="12067495" cy="1280966"/>
            <a:chOff x="0" y="0"/>
            <a:chExt cx="16089993" cy="17079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BFB0CC6-14B7-95E7-BA96-CC96BC5052D4}"/>
                </a:ext>
              </a:extLst>
            </p:cNvPr>
            <p:cNvSpPr/>
            <p:nvPr/>
          </p:nvSpPr>
          <p:spPr>
            <a:xfrm>
              <a:off x="0" y="307548"/>
              <a:ext cx="8586741" cy="1092858"/>
            </a:xfrm>
            <a:custGeom>
              <a:avLst/>
              <a:gdLst/>
              <a:ahLst/>
              <a:cxnLst/>
              <a:rect l="l" t="t" r="r" b="b"/>
              <a:pathLst>
                <a:path w="8586741" h="1092858">
                  <a:moveTo>
                    <a:pt x="0" y="0"/>
                  </a:moveTo>
                  <a:lnTo>
                    <a:pt x="8586741" y="0"/>
                  </a:lnTo>
                  <a:lnTo>
                    <a:pt x="8586741" y="1092858"/>
                  </a:lnTo>
                  <a:lnTo>
                    <a:pt x="0" y="109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701917-228C-B4D4-8085-8A7F476DF77A}"/>
                </a:ext>
              </a:extLst>
            </p:cNvPr>
            <p:cNvSpPr/>
            <p:nvPr/>
          </p:nvSpPr>
          <p:spPr>
            <a:xfrm>
              <a:off x="11024653" y="0"/>
              <a:ext cx="5065340" cy="1707954"/>
            </a:xfrm>
            <a:custGeom>
              <a:avLst/>
              <a:gdLst/>
              <a:ahLst/>
              <a:cxnLst/>
              <a:rect l="l" t="t" r="r" b="b"/>
              <a:pathLst>
                <a:path w="5065340" h="1707954">
                  <a:moveTo>
                    <a:pt x="0" y="0"/>
                  </a:moveTo>
                  <a:lnTo>
                    <a:pt x="5065340" y="0"/>
                  </a:lnTo>
                  <a:lnTo>
                    <a:pt x="5065340" y="1707954"/>
                  </a:lnTo>
                  <a:lnTo>
                    <a:pt x="0" y="1707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6189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104AF1E6-D041-3FEB-E294-8C20B429B450}"/>
              </a:ext>
            </a:extLst>
          </p:cNvPr>
          <p:cNvSpPr txBox="1"/>
          <p:nvPr/>
        </p:nvSpPr>
        <p:spPr>
          <a:xfrm>
            <a:off x="2362200" y="3162300"/>
            <a:ext cx="14097000" cy="1565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43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¿Qué se espera lograr con SEGURED?</a:t>
            </a:r>
          </a:p>
        </p:txBody>
      </p:sp>
      <p:sp>
        <p:nvSpPr>
          <p:cNvPr id="2" name="AutoShape 2" descr="Imagen generada">
            <a:extLst>
              <a:ext uri="{FF2B5EF4-FFF2-40B4-BE49-F238E27FC236}">
                <a16:creationId xmlns:a16="http://schemas.microsoft.com/office/drawing/2014/main" id="{A0D07EE1-1593-8AD9-F09E-0CA27FDA7C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1887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12B98FC-C12A-3B55-CA7A-69F0FD4F1B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00"/>
          <a:stretch>
            <a:fillRect/>
          </a:stretch>
        </p:blipFill>
        <p:spPr>
          <a:xfrm>
            <a:off x="2590800" y="419100"/>
            <a:ext cx="12192000" cy="75184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041C47E-DD4D-E707-E0AF-E4B2078D2AFF}"/>
              </a:ext>
            </a:extLst>
          </p:cNvPr>
          <p:cNvSpPr txBox="1"/>
          <p:nvPr/>
        </p:nvSpPr>
        <p:spPr>
          <a:xfrm>
            <a:off x="2743200" y="8609082"/>
            <a:ext cx="1630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b="1" i="1" u="sng" dirty="0"/>
              <a:t>Para que nuestras niñas, niños y jóvenes aprendan en paz y seguridad.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4728F42-93DE-F414-601F-791A657AF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058150"/>
            <a:ext cx="2533650" cy="18097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7C349-CC18-999E-DFAE-7F66E1D05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AB63D92-8F4F-B86B-CD64-F69940500FFC}"/>
              </a:ext>
            </a:extLst>
          </p:cNvPr>
          <p:cNvSpPr/>
          <p:nvPr/>
        </p:nvSpPr>
        <p:spPr>
          <a:xfrm>
            <a:off x="5791200" y="3009900"/>
            <a:ext cx="6861862" cy="2278623"/>
          </a:xfrm>
          <a:custGeom>
            <a:avLst/>
            <a:gdLst/>
            <a:ahLst/>
            <a:cxnLst/>
            <a:rect l="l" t="t" r="r" b="b"/>
            <a:pathLst>
              <a:path w="6861862" h="2278623">
                <a:moveTo>
                  <a:pt x="0" y="0"/>
                </a:moveTo>
                <a:lnTo>
                  <a:pt x="6861862" y="0"/>
                </a:lnTo>
                <a:lnTo>
                  <a:pt x="6861862" y="2278623"/>
                </a:lnTo>
                <a:lnTo>
                  <a:pt x="0" y="2278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705652E-3B66-2EC1-141A-137311A544AD}"/>
              </a:ext>
            </a:extLst>
          </p:cNvPr>
          <p:cNvGrpSpPr/>
          <p:nvPr/>
        </p:nvGrpSpPr>
        <p:grpSpPr>
          <a:xfrm>
            <a:off x="3514885" y="7734300"/>
            <a:ext cx="12067495" cy="1280966"/>
            <a:chOff x="0" y="0"/>
            <a:chExt cx="16089993" cy="17079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40CF327-0C9E-A92E-1E82-86B1FA18C476}"/>
                </a:ext>
              </a:extLst>
            </p:cNvPr>
            <p:cNvSpPr/>
            <p:nvPr/>
          </p:nvSpPr>
          <p:spPr>
            <a:xfrm>
              <a:off x="0" y="307548"/>
              <a:ext cx="8586741" cy="1092858"/>
            </a:xfrm>
            <a:custGeom>
              <a:avLst/>
              <a:gdLst/>
              <a:ahLst/>
              <a:cxnLst/>
              <a:rect l="l" t="t" r="r" b="b"/>
              <a:pathLst>
                <a:path w="8586741" h="1092858">
                  <a:moveTo>
                    <a:pt x="0" y="0"/>
                  </a:moveTo>
                  <a:lnTo>
                    <a:pt x="8586741" y="0"/>
                  </a:lnTo>
                  <a:lnTo>
                    <a:pt x="8586741" y="1092858"/>
                  </a:lnTo>
                  <a:lnTo>
                    <a:pt x="0" y="109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DFD5386-BD06-98D5-E714-D3D63BB9DAB7}"/>
                </a:ext>
              </a:extLst>
            </p:cNvPr>
            <p:cNvSpPr/>
            <p:nvPr/>
          </p:nvSpPr>
          <p:spPr>
            <a:xfrm>
              <a:off x="11024653" y="0"/>
              <a:ext cx="5065340" cy="1707954"/>
            </a:xfrm>
            <a:custGeom>
              <a:avLst/>
              <a:gdLst/>
              <a:ahLst/>
              <a:cxnLst/>
              <a:rect l="l" t="t" r="r" b="b"/>
              <a:pathLst>
                <a:path w="5065340" h="1707954">
                  <a:moveTo>
                    <a:pt x="0" y="0"/>
                  </a:moveTo>
                  <a:lnTo>
                    <a:pt x="5065340" y="0"/>
                  </a:lnTo>
                  <a:lnTo>
                    <a:pt x="5065340" y="1707954"/>
                  </a:lnTo>
                  <a:lnTo>
                    <a:pt x="0" y="1707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6189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7CCA9210-4BBA-5CB1-95D2-19EADC8FB3C6}"/>
              </a:ext>
            </a:extLst>
          </p:cNvPr>
          <p:cNvSpPr txBox="1"/>
          <p:nvPr/>
        </p:nvSpPr>
        <p:spPr>
          <a:xfrm>
            <a:off x="4191000" y="9294177"/>
            <a:ext cx="10715267" cy="508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Septiembre 2025</a:t>
            </a:r>
          </a:p>
        </p:txBody>
      </p:sp>
    </p:spTree>
    <p:extLst>
      <p:ext uri="{BB962C8B-B14F-4D97-AF65-F5344CB8AC3E}">
        <p14:creationId xmlns:p14="http://schemas.microsoft.com/office/powerpoint/2010/main" val="194142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7103865-A8DE-AA5C-5BA6-DFA349A58D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18"/>
          <a:stretch>
            <a:fillRect/>
          </a:stretch>
        </p:blipFill>
        <p:spPr>
          <a:xfrm>
            <a:off x="1905000" y="266700"/>
            <a:ext cx="14630400" cy="86106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6D1527D-47B0-178F-5AD6-5E6C2A5FC5E0}"/>
              </a:ext>
            </a:extLst>
          </p:cNvPr>
          <p:cNvSpPr txBox="1"/>
          <p:nvPr/>
        </p:nvSpPr>
        <p:spPr>
          <a:xfrm>
            <a:off x="5181600" y="902970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i="1" dirty="0"/>
              <a:t>SEGURED es el primer mapa nacional de seguridad escolar</a:t>
            </a:r>
          </a:p>
        </p:txBody>
      </p:sp>
    </p:spTree>
    <p:extLst>
      <p:ext uri="{BB962C8B-B14F-4D97-AF65-F5344CB8AC3E}">
        <p14:creationId xmlns:p14="http://schemas.microsoft.com/office/powerpoint/2010/main" val="135396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8C0AB8-B735-F9A6-38DF-7BB032A04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A8922C7-1751-4DBA-F077-1C1AAEB43F1B}"/>
              </a:ext>
            </a:extLst>
          </p:cNvPr>
          <p:cNvGrpSpPr/>
          <p:nvPr/>
        </p:nvGrpSpPr>
        <p:grpSpPr>
          <a:xfrm>
            <a:off x="3110252" y="8459612"/>
            <a:ext cx="12067495" cy="1280966"/>
            <a:chOff x="0" y="0"/>
            <a:chExt cx="16089993" cy="17079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D5A3F87-E3A4-8BBC-5BFB-A53C5B78EBA8}"/>
                </a:ext>
              </a:extLst>
            </p:cNvPr>
            <p:cNvSpPr/>
            <p:nvPr/>
          </p:nvSpPr>
          <p:spPr>
            <a:xfrm>
              <a:off x="0" y="307548"/>
              <a:ext cx="8586741" cy="1092858"/>
            </a:xfrm>
            <a:custGeom>
              <a:avLst/>
              <a:gdLst/>
              <a:ahLst/>
              <a:cxnLst/>
              <a:rect l="l" t="t" r="r" b="b"/>
              <a:pathLst>
                <a:path w="8586741" h="1092858">
                  <a:moveTo>
                    <a:pt x="0" y="0"/>
                  </a:moveTo>
                  <a:lnTo>
                    <a:pt x="8586741" y="0"/>
                  </a:lnTo>
                  <a:lnTo>
                    <a:pt x="8586741" y="1092858"/>
                  </a:lnTo>
                  <a:lnTo>
                    <a:pt x="0" y="109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1BE9DBC-37DA-9A93-E08A-8DE5B5056828}"/>
                </a:ext>
              </a:extLst>
            </p:cNvPr>
            <p:cNvSpPr/>
            <p:nvPr/>
          </p:nvSpPr>
          <p:spPr>
            <a:xfrm>
              <a:off x="11024653" y="0"/>
              <a:ext cx="5065340" cy="1707954"/>
            </a:xfrm>
            <a:custGeom>
              <a:avLst/>
              <a:gdLst/>
              <a:ahLst/>
              <a:cxnLst/>
              <a:rect l="l" t="t" r="r" b="b"/>
              <a:pathLst>
                <a:path w="5065340" h="1707954">
                  <a:moveTo>
                    <a:pt x="0" y="0"/>
                  </a:moveTo>
                  <a:lnTo>
                    <a:pt x="5065340" y="0"/>
                  </a:lnTo>
                  <a:lnTo>
                    <a:pt x="5065340" y="1707954"/>
                  </a:lnTo>
                  <a:lnTo>
                    <a:pt x="0" y="1707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6189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C1545E7-8CF7-C56B-F1C4-80117068DD50}"/>
              </a:ext>
            </a:extLst>
          </p:cNvPr>
          <p:cNvSpPr txBox="1"/>
          <p:nvPr/>
        </p:nvSpPr>
        <p:spPr>
          <a:xfrm>
            <a:off x="2286000" y="3848100"/>
            <a:ext cx="14097000" cy="368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¿Por qué se desarrolló </a:t>
            </a:r>
          </a:p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8000" dirty="0">
              <a:solidFill>
                <a:srgbClr val="FFC000"/>
              </a:solidFill>
              <a:latin typeface="Montserrat Bold Italics"/>
              <a:sym typeface="Montserrat Bold"/>
            </a:endParaRPr>
          </a:p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 Italics"/>
                <a:ea typeface="+mn-ea"/>
                <a:cs typeface="+mn-cs"/>
                <a:sym typeface="Montserrat Bold"/>
              </a:rPr>
              <a:t>SEGURED?</a:t>
            </a:r>
          </a:p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Bold Italics"/>
              <a:ea typeface="+mn-ea"/>
              <a:cs typeface="+mn-cs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909034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2967" y="2940587"/>
            <a:ext cx="7354215" cy="9927604"/>
            <a:chOff x="0" y="0"/>
            <a:chExt cx="1936912" cy="26146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6912" cy="2614678"/>
            </a:xfrm>
            <a:custGeom>
              <a:avLst/>
              <a:gdLst/>
              <a:ahLst/>
              <a:cxnLst/>
              <a:rect l="l" t="t" r="r" b="b"/>
              <a:pathLst>
                <a:path w="1936912" h="2614678">
                  <a:moveTo>
                    <a:pt x="48425" y="0"/>
                  </a:moveTo>
                  <a:lnTo>
                    <a:pt x="1888487" y="0"/>
                  </a:lnTo>
                  <a:cubicBezTo>
                    <a:pt x="1901330" y="0"/>
                    <a:pt x="1913648" y="5102"/>
                    <a:pt x="1922729" y="14183"/>
                  </a:cubicBezTo>
                  <a:cubicBezTo>
                    <a:pt x="1931811" y="23265"/>
                    <a:pt x="1936912" y="35582"/>
                    <a:pt x="1936912" y="48425"/>
                  </a:cubicBezTo>
                  <a:lnTo>
                    <a:pt x="1936912" y="2566252"/>
                  </a:lnTo>
                  <a:cubicBezTo>
                    <a:pt x="1936912" y="2579096"/>
                    <a:pt x="1931811" y="2591413"/>
                    <a:pt x="1922729" y="2600494"/>
                  </a:cubicBezTo>
                  <a:cubicBezTo>
                    <a:pt x="1913648" y="2609576"/>
                    <a:pt x="1901330" y="2614678"/>
                    <a:pt x="1888487" y="2614678"/>
                  </a:cubicBezTo>
                  <a:lnTo>
                    <a:pt x="48425" y="2614678"/>
                  </a:lnTo>
                  <a:cubicBezTo>
                    <a:pt x="35582" y="2614678"/>
                    <a:pt x="23265" y="2609576"/>
                    <a:pt x="14183" y="2600494"/>
                  </a:cubicBezTo>
                  <a:cubicBezTo>
                    <a:pt x="5102" y="2591413"/>
                    <a:pt x="0" y="2579096"/>
                    <a:pt x="0" y="2566252"/>
                  </a:cubicBezTo>
                  <a:lnTo>
                    <a:pt x="0" y="48425"/>
                  </a:lnTo>
                  <a:cubicBezTo>
                    <a:pt x="0" y="35582"/>
                    <a:pt x="5102" y="23265"/>
                    <a:pt x="14183" y="14183"/>
                  </a:cubicBezTo>
                  <a:cubicBezTo>
                    <a:pt x="23265" y="5102"/>
                    <a:pt x="35582" y="0"/>
                    <a:pt x="48425" y="0"/>
                  </a:cubicBezTo>
                  <a:close/>
                </a:path>
              </a:pathLst>
            </a:custGeom>
            <a:solidFill>
              <a:srgbClr val="0CA0E8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936912" cy="2662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4800" y="3859169"/>
            <a:ext cx="7296825" cy="1349470"/>
            <a:chOff x="0" y="0"/>
            <a:chExt cx="9729100" cy="179929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799293" cy="179929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941"/>
              </a:solidFill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599"/>
                  </a:lnSpc>
                </a:pPr>
                <a:r>
                  <a:rPr lang="es-MX" sz="3999" b="1" noProof="0" dirty="0">
                    <a:solidFill>
                      <a:srgbClr val="FFFFFF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01</a:t>
                </a:r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2129493" y="4720"/>
              <a:ext cx="7599608" cy="1751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659"/>
                </a:lnSpc>
                <a:spcBef>
                  <a:spcPct val="0"/>
                </a:spcBef>
              </a:pPr>
              <a:r>
                <a:rPr lang="es-MX" sz="1899" noProof="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 el país ha existido una tendencia a </a:t>
              </a:r>
              <a:r>
                <a:rPr lang="es-MX" sz="1899" b="1" noProof="0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diferenciar enfoques </a:t>
              </a:r>
              <a:r>
                <a:rPr lang="es-MX" sz="1899" noProof="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 abordaje por un lado, para la seguridad escolar y por otro lado para la gestión de riesgos y emergencias.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74800" y="7732256"/>
            <a:ext cx="7296900" cy="1349470"/>
            <a:chOff x="0" y="0"/>
            <a:chExt cx="9729200" cy="1799293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799293" cy="1799293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941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5599"/>
                  </a:lnSpc>
                  <a:spcBef>
                    <a:spcPct val="0"/>
                  </a:spcBef>
                </a:pPr>
                <a:r>
                  <a:rPr lang="es-MX" sz="3999" b="1" u="none" strike="noStrike" noProof="0" dirty="0">
                    <a:solidFill>
                      <a:srgbClr val="FFFFFF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03</a:t>
                </a: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129493" y="4720"/>
              <a:ext cx="7599707" cy="1751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659"/>
                </a:lnSpc>
                <a:spcBef>
                  <a:spcPct val="0"/>
                </a:spcBef>
              </a:pPr>
              <a:r>
                <a:rPr lang="es-MX" sz="1899" noProof="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 gestión de la seguridad y el riesgo escolar debe a su vez identificar </a:t>
              </a:r>
              <a:r>
                <a:rPr lang="es-MX" sz="1899" b="1" noProof="0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factores protectores</a:t>
              </a:r>
              <a:r>
                <a:rPr lang="es-MX" sz="1899" noProof="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que concreten las posibilidades del centro y el entorno para proteger, y si no, para crearlas. 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963736" y="2940587"/>
            <a:ext cx="7354215" cy="9927604"/>
            <a:chOff x="0" y="0"/>
            <a:chExt cx="1936912" cy="261467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36912" cy="2614678"/>
            </a:xfrm>
            <a:custGeom>
              <a:avLst/>
              <a:gdLst/>
              <a:ahLst/>
              <a:cxnLst/>
              <a:rect l="l" t="t" r="r" b="b"/>
              <a:pathLst>
                <a:path w="1936912" h="2614678">
                  <a:moveTo>
                    <a:pt x="48425" y="0"/>
                  </a:moveTo>
                  <a:lnTo>
                    <a:pt x="1888487" y="0"/>
                  </a:lnTo>
                  <a:cubicBezTo>
                    <a:pt x="1901330" y="0"/>
                    <a:pt x="1913648" y="5102"/>
                    <a:pt x="1922729" y="14183"/>
                  </a:cubicBezTo>
                  <a:cubicBezTo>
                    <a:pt x="1931811" y="23265"/>
                    <a:pt x="1936912" y="35582"/>
                    <a:pt x="1936912" y="48425"/>
                  </a:cubicBezTo>
                  <a:lnTo>
                    <a:pt x="1936912" y="2566252"/>
                  </a:lnTo>
                  <a:cubicBezTo>
                    <a:pt x="1936912" y="2579096"/>
                    <a:pt x="1931811" y="2591413"/>
                    <a:pt x="1922729" y="2600494"/>
                  </a:cubicBezTo>
                  <a:cubicBezTo>
                    <a:pt x="1913648" y="2609576"/>
                    <a:pt x="1901330" y="2614678"/>
                    <a:pt x="1888487" y="2614678"/>
                  </a:cubicBezTo>
                  <a:lnTo>
                    <a:pt x="48425" y="2614678"/>
                  </a:lnTo>
                  <a:cubicBezTo>
                    <a:pt x="35582" y="2614678"/>
                    <a:pt x="23265" y="2609576"/>
                    <a:pt x="14183" y="2600494"/>
                  </a:cubicBezTo>
                  <a:cubicBezTo>
                    <a:pt x="5102" y="2591413"/>
                    <a:pt x="0" y="2579096"/>
                    <a:pt x="0" y="2566252"/>
                  </a:cubicBezTo>
                  <a:lnTo>
                    <a:pt x="0" y="48425"/>
                  </a:lnTo>
                  <a:cubicBezTo>
                    <a:pt x="0" y="35582"/>
                    <a:pt x="5102" y="23265"/>
                    <a:pt x="14183" y="14183"/>
                  </a:cubicBezTo>
                  <a:cubicBezTo>
                    <a:pt x="23265" y="5102"/>
                    <a:pt x="35582" y="0"/>
                    <a:pt x="48425" y="0"/>
                  </a:cubicBezTo>
                  <a:close/>
                </a:path>
              </a:pathLst>
            </a:custGeom>
            <a:solidFill>
              <a:srgbClr val="0CA0E8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936912" cy="2662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460127" y="5792558"/>
            <a:ext cx="7267978" cy="1349470"/>
            <a:chOff x="0" y="0"/>
            <a:chExt cx="9690637" cy="1799293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799293" cy="1799293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941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5599"/>
                  </a:lnSpc>
                  <a:spcBef>
                    <a:spcPct val="0"/>
                  </a:spcBef>
                </a:pPr>
                <a:r>
                  <a:rPr lang="es-MX" sz="3999" b="1" u="none" strike="noStrike" noProof="0" dirty="0">
                    <a:solidFill>
                      <a:srgbClr val="FFFFFF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05</a:t>
                </a: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2129493" y="226970"/>
              <a:ext cx="7561144" cy="1307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9"/>
                </a:lnSpc>
                <a:spcBef>
                  <a:spcPct val="0"/>
                </a:spcBef>
              </a:pPr>
              <a:r>
                <a:rPr lang="es-MX" sz="1899" noProof="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Existen en Costa </a:t>
              </a:r>
              <a:r>
                <a:rPr lang="es-MX" sz="1899" noProof="0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RIca</a:t>
              </a:r>
              <a:r>
                <a:rPr lang="es-MX" sz="1899" noProof="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s-MX" sz="1899" b="1" noProof="0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políticas habilitantes </a:t>
              </a:r>
              <a:r>
                <a:rPr lang="es-MX" sz="1899" noProof="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para la gestión de estos planes. Por ejemplo, la reciente política Segura Plus.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74800" y="5657985"/>
            <a:ext cx="7296825" cy="1618615"/>
            <a:chOff x="0" y="0"/>
            <a:chExt cx="9729100" cy="2158153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179430"/>
              <a:ext cx="1799293" cy="1799293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941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5599"/>
                  </a:lnSpc>
                  <a:spcBef>
                    <a:spcPct val="0"/>
                  </a:spcBef>
                </a:pPr>
                <a:r>
                  <a:rPr lang="es-MX" sz="3999" b="1" u="none" strike="noStrike" noProof="0" dirty="0">
                    <a:solidFill>
                      <a:srgbClr val="FFFFFF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02</a:t>
                </a:r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2129493" y="-38100"/>
              <a:ext cx="7599608" cy="2196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659"/>
                </a:lnSpc>
                <a:spcBef>
                  <a:spcPct val="0"/>
                </a:spcBef>
              </a:pPr>
              <a:r>
                <a:rPr lang="es-MX" sz="1899" noProof="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Los organismos internacionales sí desarrollan en un </a:t>
              </a:r>
              <a:r>
                <a:rPr lang="es-MX" sz="1899" b="1" noProof="0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enfoque más integrador y un abordaje más multidisciplinario.</a:t>
              </a:r>
              <a:r>
                <a:rPr lang="es-MX" sz="1899" noProof="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Por ejemplo, GADRRRES (2022) Marco Integral de Seguridad Escolar 2022-2030.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460127" y="3724597"/>
            <a:ext cx="7267978" cy="1618615"/>
            <a:chOff x="0" y="0"/>
            <a:chExt cx="9690637" cy="215815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179430"/>
              <a:ext cx="1799293" cy="1799293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941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5599"/>
                  </a:lnSpc>
                  <a:spcBef>
                    <a:spcPct val="0"/>
                  </a:spcBef>
                </a:pPr>
                <a:r>
                  <a:rPr lang="es-MX" sz="3999" b="1" u="none" strike="noStrike" noProof="0" dirty="0">
                    <a:solidFill>
                      <a:srgbClr val="FFFFFF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04</a:t>
                </a:r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2129493" y="-38100"/>
              <a:ext cx="7561144" cy="2196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9"/>
                </a:lnSpc>
                <a:spcBef>
                  <a:spcPct val="0"/>
                </a:spcBef>
              </a:pPr>
              <a:r>
                <a:rPr lang="es-MX" sz="1899" noProof="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Los planes integrales cumplen con una deuda pendiente de </a:t>
              </a:r>
              <a:r>
                <a:rPr lang="es-MX" sz="1899" b="1" noProof="0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planificación y abordaje en cuanto a la protección los derechos de la niñez, </a:t>
              </a:r>
              <a:r>
                <a:rPr lang="es-MX" sz="1899" noProof="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 sostenibilidad y la resiliencia en el sector de la educación.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460127" y="7597684"/>
            <a:ext cx="7267978" cy="1618615"/>
            <a:chOff x="0" y="0"/>
            <a:chExt cx="9690637" cy="2158153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179430"/>
              <a:ext cx="1799293" cy="1799293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C941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5599"/>
                  </a:lnSpc>
                  <a:spcBef>
                    <a:spcPct val="0"/>
                  </a:spcBef>
                </a:pPr>
                <a:r>
                  <a:rPr lang="es-MX" sz="3999" b="1" u="none" strike="noStrike" noProof="0" dirty="0">
                    <a:solidFill>
                      <a:srgbClr val="FFFFFF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06</a:t>
                </a:r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2129493" y="-38100"/>
              <a:ext cx="7561144" cy="2196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9"/>
                </a:lnSpc>
                <a:spcBef>
                  <a:spcPct val="0"/>
                </a:spcBef>
              </a:pPr>
              <a:r>
                <a:rPr lang="es-MX" sz="1899" noProof="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Los </a:t>
              </a:r>
              <a:r>
                <a:rPr lang="es-MX" sz="1899" b="1" noProof="0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sistemas de información</a:t>
              </a:r>
              <a:r>
                <a:rPr lang="es-MX" sz="1899" noProof="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para recopilar, monitorear y analizar datos desglosados de todas las escuelas son imprescindibles para la reducción de riesgos basados en evidencias y la preparación de la respuesta.</a:t>
              </a:r>
            </a:p>
          </p:txBody>
        </p:sp>
      </p:grpSp>
      <p:pic>
        <p:nvPicPr>
          <p:cNvPr id="42" name="Imagen 41">
            <a:extLst>
              <a:ext uri="{FF2B5EF4-FFF2-40B4-BE49-F238E27FC236}">
                <a16:creationId xmlns:a16="http://schemas.microsoft.com/office/drawing/2014/main" id="{AE406781-B213-B3BF-7A3D-EC4E2C8B0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57933"/>
            <a:ext cx="890093" cy="963251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61FC5E72-6F8E-38E5-DDD2-E9714DD41379}"/>
              </a:ext>
            </a:extLst>
          </p:cNvPr>
          <p:cNvSpPr txBox="1"/>
          <p:nvPr/>
        </p:nvSpPr>
        <p:spPr>
          <a:xfrm>
            <a:off x="4038600" y="513832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0" noProof="0" dirty="0">
                <a:solidFill>
                  <a:srgbClr val="FFC000"/>
                </a:solidFill>
                <a:latin typeface="Montserrat Bold Italics"/>
              </a:rPr>
              <a:t>Diagnóstico: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9447" y="2098961"/>
            <a:ext cx="15809853" cy="7477939"/>
            <a:chOff x="0" y="0"/>
            <a:chExt cx="4163912" cy="19694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63912" cy="1969498"/>
            </a:xfrm>
            <a:custGeom>
              <a:avLst/>
              <a:gdLst/>
              <a:ahLst/>
              <a:cxnLst/>
              <a:rect l="l" t="t" r="r" b="b"/>
              <a:pathLst>
                <a:path w="4163912" h="1969498">
                  <a:moveTo>
                    <a:pt x="7345" y="0"/>
                  </a:moveTo>
                  <a:lnTo>
                    <a:pt x="4156566" y="0"/>
                  </a:lnTo>
                  <a:cubicBezTo>
                    <a:pt x="4160623" y="0"/>
                    <a:pt x="4163912" y="3289"/>
                    <a:pt x="4163912" y="7345"/>
                  </a:cubicBezTo>
                  <a:lnTo>
                    <a:pt x="4163912" y="1962153"/>
                  </a:lnTo>
                  <a:cubicBezTo>
                    <a:pt x="4163912" y="1966210"/>
                    <a:pt x="4160623" y="1969498"/>
                    <a:pt x="4156566" y="1969498"/>
                  </a:cubicBezTo>
                  <a:lnTo>
                    <a:pt x="7345" y="1969498"/>
                  </a:lnTo>
                  <a:cubicBezTo>
                    <a:pt x="3289" y="1969498"/>
                    <a:pt x="0" y="1966210"/>
                    <a:pt x="0" y="1962153"/>
                  </a:cubicBezTo>
                  <a:lnTo>
                    <a:pt x="0" y="7345"/>
                  </a:lnTo>
                  <a:cubicBezTo>
                    <a:pt x="0" y="3289"/>
                    <a:pt x="3289" y="0"/>
                    <a:pt x="7345" y="0"/>
                  </a:cubicBezTo>
                  <a:close/>
                </a:path>
              </a:pathLst>
            </a:custGeom>
            <a:solidFill>
              <a:srgbClr val="0CA0E8"/>
            </a:solidFill>
            <a:ln w="1428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163912" cy="2017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977536" y="2627772"/>
            <a:ext cx="2296592" cy="229659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4614" tIns="44614" rIns="44614" bIns="44614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475953" y="2627772"/>
            <a:ext cx="2296592" cy="229659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4614" tIns="44614" rIns="44614" bIns="44614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977536" y="6275785"/>
            <a:ext cx="2296592" cy="229659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4614" tIns="44614" rIns="44614" bIns="44614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206078" y="6181635"/>
            <a:ext cx="2296592" cy="229659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4614" tIns="44614" rIns="44614" bIns="44614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475953" y="6275785"/>
            <a:ext cx="2296592" cy="2296592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4614" tIns="44614" rIns="44614" bIns="44614" rtlCol="0" anchor="ctr"/>
            <a:lstStyle/>
            <a:p>
              <a:pPr algn="l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071904" y="2627772"/>
            <a:ext cx="2296592" cy="229659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4614" tIns="44614" rIns="44614" bIns="44614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sp>
        <p:nvSpPr>
          <p:cNvPr id="23" name="AutoShape 23"/>
          <p:cNvSpPr/>
          <p:nvPr/>
        </p:nvSpPr>
        <p:spPr>
          <a:xfrm flipV="1">
            <a:off x="1874763" y="5829180"/>
            <a:ext cx="14805173" cy="142906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 noProof="0" dirty="0"/>
          </a:p>
        </p:txBody>
      </p:sp>
      <p:sp>
        <p:nvSpPr>
          <p:cNvPr id="24" name="AutoShape 24"/>
          <p:cNvSpPr/>
          <p:nvPr/>
        </p:nvSpPr>
        <p:spPr>
          <a:xfrm flipH="1">
            <a:off x="6304888" y="2627772"/>
            <a:ext cx="0" cy="66321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 noProof="0" dirty="0"/>
          </a:p>
        </p:txBody>
      </p:sp>
      <p:sp>
        <p:nvSpPr>
          <p:cNvPr id="25" name="AutoShape 25"/>
          <p:cNvSpPr/>
          <p:nvPr/>
        </p:nvSpPr>
        <p:spPr>
          <a:xfrm>
            <a:off x="12040263" y="2656011"/>
            <a:ext cx="0" cy="66321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 noProof="0" dirty="0"/>
          </a:p>
        </p:txBody>
      </p:sp>
      <p:sp>
        <p:nvSpPr>
          <p:cNvPr id="27" name="Freeform 27"/>
          <p:cNvSpPr/>
          <p:nvPr/>
        </p:nvSpPr>
        <p:spPr>
          <a:xfrm>
            <a:off x="3452620" y="3192543"/>
            <a:ext cx="1175869" cy="1167050"/>
          </a:xfrm>
          <a:custGeom>
            <a:avLst/>
            <a:gdLst/>
            <a:ahLst/>
            <a:cxnLst/>
            <a:rect l="l" t="t" r="r" b="b"/>
            <a:pathLst>
              <a:path w="1175869" h="1167050">
                <a:moveTo>
                  <a:pt x="0" y="0"/>
                </a:moveTo>
                <a:lnTo>
                  <a:pt x="1175868" y="0"/>
                </a:lnTo>
                <a:lnTo>
                  <a:pt x="1175868" y="1167050"/>
                </a:lnTo>
                <a:lnTo>
                  <a:pt x="0" y="1167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noProof="0" dirty="0"/>
          </a:p>
        </p:txBody>
      </p:sp>
      <p:sp>
        <p:nvSpPr>
          <p:cNvPr id="28" name="Freeform 28"/>
          <p:cNvSpPr/>
          <p:nvPr/>
        </p:nvSpPr>
        <p:spPr>
          <a:xfrm>
            <a:off x="8576746" y="6524535"/>
            <a:ext cx="1791750" cy="1818196"/>
          </a:xfrm>
          <a:custGeom>
            <a:avLst/>
            <a:gdLst/>
            <a:ahLst/>
            <a:cxnLst/>
            <a:rect l="l" t="t" r="r" b="b"/>
            <a:pathLst>
              <a:path w="1791750" h="1818196">
                <a:moveTo>
                  <a:pt x="0" y="0"/>
                </a:moveTo>
                <a:lnTo>
                  <a:pt x="1791750" y="0"/>
                </a:lnTo>
                <a:lnTo>
                  <a:pt x="1791750" y="1818196"/>
                </a:lnTo>
                <a:lnTo>
                  <a:pt x="0" y="18181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noProof="0" dirty="0"/>
          </a:p>
        </p:txBody>
      </p:sp>
      <p:sp>
        <p:nvSpPr>
          <p:cNvPr id="29" name="Freeform 29"/>
          <p:cNvSpPr/>
          <p:nvPr/>
        </p:nvSpPr>
        <p:spPr>
          <a:xfrm>
            <a:off x="8405379" y="2961247"/>
            <a:ext cx="1629641" cy="1629641"/>
          </a:xfrm>
          <a:custGeom>
            <a:avLst/>
            <a:gdLst/>
            <a:ahLst/>
            <a:cxnLst/>
            <a:rect l="l" t="t" r="r" b="b"/>
            <a:pathLst>
              <a:path w="1629641" h="1629641">
                <a:moveTo>
                  <a:pt x="0" y="0"/>
                </a:moveTo>
                <a:lnTo>
                  <a:pt x="1629642" y="0"/>
                </a:lnTo>
                <a:lnTo>
                  <a:pt x="1629642" y="1629642"/>
                </a:lnTo>
                <a:lnTo>
                  <a:pt x="0" y="16296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noProof="0" dirty="0"/>
          </a:p>
        </p:txBody>
      </p:sp>
      <p:sp>
        <p:nvSpPr>
          <p:cNvPr id="30" name="Freeform 30"/>
          <p:cNvSpPr/>
          <p:nvPr/>
        </p:nvSpPr>
        <p:spPr>
          <a:xfrm>
            <a:off x="13837346" y="6652916"/>
            <a:ext cx="1573806" cy="1542330"/>
          </a:xfrm>
          <a:custGeom>
            <a:avLst/>
            <a:gdLst/>
            <a:ahLst/>
            <a:cxnLst/>
            <a:rect l="l" t="t" r="r" b="b"/>
            <a:pathLst>
              <a:path w="1573806" h="1542330">
                <a:moveTo>
                  <a:pt x="0" y="0"/>
                </a:moveTo>
                <a:lnTo>
                  <a:pt x="1573807" y="0"/>
                </a:lnTo>
                <a:lnTo>
                  <a:pt x="1573807" y="1542330"/>
                </a:lnTo>
                <a:lnTo>
                  <a:pt x="0" y="15423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noProof="0" dirty="0"/>
          </a:p>
        </p:txBody>
      </p:sp>
      <p:sp>
        <p:nvSpPr>
          <p:cNvPr id="31" name="Freeform 31"/>
          <p:cNvSpPr/>
          <p:nvPr/>
        </p:nvSpPr>
        <p:spPr>
          <a:xfrm>
            <a:off x="13911764" y="3123172"/>
            <a:ext cx="1424971" cy="1305791"/>
          </a:xfrm>
          <a:custGeom>
            <a:avLst/>
            <a:gdLst/>
            <a:ahLst/>
            <a:cxnLst/>
            <a:rect l="l" t="t" r="r" b="b"/>
            <a:pathLst>
              <a:path w="1424971" h="1305791">
                <a:moveTo>
                  <a:pt x="0" y="0"/>
                </a:moveTo>
                <a:lnTo>
                  <a:pt x="1424971" y="0"/>
                </a:lnTo>
                <a:lnTo>
                  <a:pt x="1424971" y="1305792"/>
                </a:lnTo>
                <a:lnTo>
                  <a:pt x="0" y="13057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noProof="0" dirty="0"/>
          </a:p>
        </p:txBody>
      </p:sp>
      <p:sp>
        <p:nvSpPr>
          <p:cNvPr id="32" name="Freeform 32"/>
          <p:cNvSpPr/>
          <p:nvPr/>
        </p:nvSpPr>
        <p:spPr>
          <a:xfrm>
            <a:off x="3483290" y="6697591"/>
            <a:ext cx="1288074" cy="1472084"/>
          </a:xfrm>
          <a:custGeom>
            <a:avLst/>
            <a:gdLst/>
            <a:ahLst/>
            <a:cxnLst/>
            <a:rect l="l" t="t" r="r" b="b"/>
            <a:pathLst>
              <a:path w="1288074" h="1472084">
                <a:moveTo>
                  <a:pt x="0" y="0"/>
                </a:moveTo>
                <a:lnTo>
                  <a:pt x="1288073" y="0"/>
                </a:lnTo>
                <a:lnTo>
                  <a:pt x="1288073" y="1472084"/>
                </a:lnTo>
                <a:lnTo>
                  <a:pt x="0" y="14720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noProof="0" dirty="0"/>
          </a:p>
        </p:txBody>
      </p:sp>
      <p:sp>
        <p:nvSpPr>
          <p:cNvPr id="33" name="TextBox 33"/>
          <p:cNvSpPr txBox="1"/>
          <p:nvPr/>
        </p:nvSpPr>
        <p:spPr>
          <a:xfrm>
            <a:off x="2396003" y="5068166"/>
            <a:ext cx="3459659" cy="790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4"/>
              </a:lnSpc>
              <a:spcBef>
                <a:spcPct val="0"/>
              </a:spcBef>
            </a:pPr>
            <a:r>
              <a:rPr lang="es-MX" sz="2288" b="1" noProof="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Órdenes sanitarias y zonas de riesgo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159619" y="5068166"/>
            <a:ext cx="4929262" cy="389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4"/>
              </a:lnSpc>
              <a:spcBef>
                <a:spcPct val="0"/>
              </a:spcBef>
            </a:pPr>
            <a:r>
              <a:rPr lang="es-MX" sz="2288" b="1" noProof="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Exclusión educativa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753525" y="8699425"/>
            <a:ext cx="2744614" cy="389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4"/>
              </a:lnSpc>
              <a:spcBef>
                <a:spcPct val="0"/>
              </a:spcBef>
            </a:pPr>
            <a:r>
              <a:rPr lang="es-MX" sz="2288" b="1" noProof="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Salud mental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754115" y="8708950"/>
            <a:ext cx="4932169" cy="367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4"/>
              </a:lnSpc>
              <a:spcBef>
                <a:spcPct val="0"/>
              </a:spcBef>
            </a:pPr>
            <a:r>
              <a:rPr lang="es-MX" sz="2188" b="1" noProof="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Inseguridad, armas y vigilancia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94242" y="8708950"/>
            <a:ext cx="4460015" cy="708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4"/>
              </a:lnSpc>
              <a:spcBef>
                <a:spcPct val="0"/>
              </a:spcBef>
            </a:pPr>
            <a:r>
              <a:rPr lang="es-MX" sz="2088" b="1" noProof="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Necesidad de articulación comunitaria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954809" y="5068166"/>
            <a:ext cx="4530782" cy="389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4"/>
              </a:lnSpc>
              <a:spcBef>
                <a:spcPct val="0"/>
              </a:spcBef>
            </a:pPr>
            <a:r>
              <a:rPr lang="es-MX" sz="2288" b="1" noProof="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Violencia escolar y drogas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2161380" y="366189"/>
            <a:ext cx="14692878" cy="1732771"/>
            <a:chOff x="0" y="-66675"/>
            <a:chExt cx="19590503" cy="2310362"/>
          </a:xfrm>
        </p:grpSpPr>
        <p:sp>
          <p:nvSpPr>
            <p:cNvPr id="40" name="TextBox 40"/>
            <p:cNvSpPr txBox="1"/>
            <p:nvPr/>
          </p:nvSpPr>
          <p:spPr>
            <a:xfrm>
              <a:off x="0" y="-66675"/>
              <a:ext cx="19590503" cy="8237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99"/>
                </a:lnSpc>
              </a:pPr>
              <a:endParaRPr lang="es-MX" sz="3714" b="1" noProof="0" dirty="0">
                <a:solidFill>
                  <a:srgbClr val="FFC000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775066"/>
              <a:ext cx="19590503" cy="4686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77"/>
                </a:lnSpc>
              </a:pPr>
              <a:endParaRPr lang="es-MX" noProof="0" dirty="0"/>
            </a:p>
          </p:txBody>
        </p:sp>
      </p:grpSp>
      <p:pic>
        <p:nvPicPr>
          <p:cNvPr id="42" name="Imagen 41">
            <a:extLst>
              <a:ext uri="{FF2B5EF4-FFF2-40B4-BE49-F238E27FC236}">
                <a16:creationId xmlns:a16="http://schemas.microsoft.com/office/drawing/2014/main" id="{20E791E8-6FB0-45DB-4FE4-AF17CDE0CD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9354" y="563672"/>
            <a:ext cx="890093" cy="963251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36501E5A-0D9C-6474-861A-C791F4E9E777}"/>
              </a:ext>
            </a:extLst>
          </p:cNvPr>
          <p:cNvSpPr txBox="1"/>
          <p:nvPr/>
        </p:nvSpPr>
        <p:spPr>
          <a:xfrm>
            <a:off x="2161380" y="809719"/>
            <a:ext cx="9144000" cy="782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0" b="1" noProof="0" dirty="0">
                <a:solidFill>
                  <a:srgbClr val="FFC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</a:t>
            </a:r>
            <a:r>
              <a:rPr kumimoji="0" lang="es-MX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esafíos actuales: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18BE6C-BF5F-CFCE-E30A-B5DE34CBC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2390CD8-D1CC-3DF9-7F01-1E9077821BB8}"/>
              </a:ext>
            </a:extLst>
          </p:cNvPr>
          <p:cNvGrpSpPr/>
          <p:nvPr/>
        </p:nvGrpSpPr>
        <p:grpSpPr>
          <a:xfrm>
            <a:off x="3110252" y="8459612"/>
            <a:ext cx="12067495" cy="1280966"/>
            <a:chOff x="0" y="0"/>
            <a:chExt cx="16089993" cy="170795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19848E5-962B-9555-FDAF-9F13FF21ACEB}"/>
                </a:ext>
              </a:extLst>
            </p:cNvPr>
            <p:cNvSpPr/>
            <p:nvPr/>
          </p:nvSpPr>
          <p:spPr>
            <a:xfrm>
              <a:off x="0" y="307548"/>
              <a:ext cx="8586741" cy="1092858"/>
            </a:xfrm>
            <a:custGeom>
              <a:avLst/>
              <a:gdLst/>
              <a:ahLst/>
              <a:cxnLst/>
              <a:rect l="l" t="t" r="r" b="b"/>
              <a:pathLst>
                <a:path w="8586741" h="1092858">
                  <a:moveTo>
                    <a:pt x="0" y="0"/>
                  </a:moveTo>
                  <a:lnTo>
                    <a:pt x="8586741" y="0"/>
                  </a:lnTo>
                  <a:lnTo>
                    <a:pt x="8586741" y="1092858"/>
                  </a:lnTo>
                  <a:lnTo>
                    <a:pt x="0" y="109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13FDA61-5396-3E5E-20B9-495BA41280EF}"/>
                </a:ext>
              </a:extLst>
            </p:cNvPr>
            <p:cNvSpPr/>
            <p:nvPr/>
          </p:nvSpPr>
          <p:spPr>
            <a:xfrm>
              <a:off x="11024653" y="0"/>
              <a:ext cx="5065340" cy="1707954"/>
            </a:xfrm>
            <a:custGeom>
              <a:avLst/>
              <a:gdLst/>
              <a:ahLst/>
              <a:cxnLst/>
              <a:rect l="l" t="t" r="r" b="b"/>
              <a:pathLst>
                <a:path w="5065340" h="1707954">
                  <a:moveTo>
                    <a:pt x="0" y="0"/>
                  </a:moveTo>
                  <a:lnTo>
                    <a:pt x="5065340" y="0"/>
                  </a:lnTo>
                  <a:lnTo>
                    <a:pt x="5065340" y="1707954"/>
                  </a:lnTo>
                  <a:lnTo>
                    <a:pt x="0" y="1707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6189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4E4DACDA-E9C9-53FC-D8B3-0680E5291F82}"/>
              </a:ext>
            </a:extLst>
          </p:cNvPr>
          <p:cNvSpPr txBox="1"/>
          <p:nvPr/>
        </p:nvSpPr>
        <p:spPr>
          <a:xfrm>
            <a:off x="2286000" y="3848100"/>
            <a:ext cx="14097000" cy="179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¿Qué contiene SEGURED?</a:t>
            </a:r>
          </a:p>
          <a:p>
            <a:pPr marL="0" marR="0" lvl="0" indent="0" algn="ctr" defTabSz="914400" rtl="0" eaLnBrk="1" fontAlgn="auto" latinLnBrk="0" hangingPunct="1">
              <a:lnSpc>
                <a:spcPts val="69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Bold Italics"/>
              <a:ea typeface="+mn-ea"/>
              <a:cs typeface="+mn-cs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52468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38880" y="1965970"/>
            <a:ext cx="4702056" cy="2051896"/>
            <a:chOff x="0" y="0"/>
            <a:chExt cx="1497968" cy="5404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97968" cy="540417"/>
            </a:xfrm>
            <a:custGeom>
              <a:avLst/>
              <a:gdLst/>
              <a:ahLst/>
              <a:cxnLst/>
              <a:rect l="l" t="t" r="r" b="b"/>
              <a:pathLst>
                <a:path w="1497968" h="540417">
                  <a:moveTo>
                    <a:pt x="20418" y="0"/>
                  </a:moveTo>
                  <a:lnTo>
                    <a:pt x="1477550" y="0"/>
                  </a:lnTo>
                  <a:cubicBezTo>
                    <a:pt x="1488826" y="0"/>
                    <a:pt x="1497968" y="9141"/>
                    <a:pt x="1497968" y="20418"/>
                  </a:cubicBezTo>
                  <a:lnTo>
                    <a:pt x="1497968" y="519999"/>
                  </a:lnTo>
                  <a:cubicBezTo>
                    <a:pt x="1497968" y="531276"/>
                    <a:pt x="1488826" y="540417"/>
                    <a:pt x="1477550" y="540417"/>
                  </a:cubicBezTo>
                  <a:lnTo>
                    <a:pt x="20418" y="540417"/>
                  </a:lnTo>
                  <a:cubicBezTo>
                    <a:pt x="9141" y="540417"/>
                    <a:pt x="0" y="531276"/>
                    <a:pt x="0" y="519999"/>
                  </a:cubicBezTo>
                  <a:lnTo>
                    <a:pt x="0" y="20418"/>
                  </a:lnTo>
                  <a:cubicBezTo>
                    <a:pt x="0" y="9141"/>
                    <a:pt x="9141" y="0"/>
                    <a:pt x="20418" y="0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497968" cy="588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404420" y="2966683"/>
            <a:ext cx="1078416" cy="390505"/>
            <a:chOff x="0" y="0"/>
            <a:chExt cx="1964046" cy="711200"/>
          </a:xfrm>
        </p:grpSpPr>
        <p:sp>
          <p:nvSpPr>
            <p:cNvPr id="6" name="Freeform 6"/>
            <p:cNvSpPr/>
            <p:nvPr/>
          </p:nvSpPr>
          <p:spPr>
            <a:xfrm>
              <a:off x="60513" y="22080"/>
              <a:ext cx="1843021" cy="689120"/>
            </a:xfrm>
            <a:custGeom>
              <a:avLst/>
              <a:gdLst/>
              <a:ahLst/>
              <a:cxnLst/>
              <a:rect l="l" t="t" r="r" b="b"/>
              <a:pathLst>
                <a:path w="1843021" h="689120">
                  <a:moveTo>
                    <a:pt x="997096" y="32661"/>
                  </a:moveTo>
                  <a:lnTo>
                    <a:pt x="1827947" y="634379"/>
                  </a:lnTo>
                  <a:cubicBezTo>
                    <a:pt x="1838566" y="642070"/>
                    <a:pt x="1843021" y="655726"/>
                    <a:pt x="1838979" y="668199"/>
                  </a:cubicBezTo>
                  <a:cubicBezTo>
                    <a:pt x="1834936" y="680672"/>
                    <a:pt x="1823318" y="689120"/>
                    <a:pt x="1810207" y="689120"/>
                  </a:cubicBezTo>
                  <a:lnTo>
                    <a:pt x="32814" y="689120"/>
                  </a:lnTo>
                  <a:cubicBezTo>
                    <a:pt x="19702" y="689120"/>
                    <a:pt x="8084" y="680672"/>
                    <a:pt x="4042" y="668199"/>
                  </a:cubicBezTo>
                  <a:cubicBezTo>
                    <a:pt x="0" y="655726"/>
                    <a:pt x="4454" y="642070"/>
                    <a:pt x="15073" y="634379"/>
                  </a:cubicBezTo>
                  <a:lnTo>
                    <a:pt x="845924" y="32661"/>
                  </a:lnTo>
                  <a:cubicBezTo>
                    <a:pt x="891022" y="0"/>
                    <a:pt x="951998" y="0"/>
                    <a:pt x="997096" y="32661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06882" y="282575"/>
              <a:ext cx="1350282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358274" y="2176590"/>
            <a:ext cx="438103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88"/>
              </a:lnSpc>
            </a:pPr>
            <a:r>
              <a:rPr lang="es-MX" sz="1988" noProof="0" dirty="0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Factores que se presentan a lo interno del centro educativo, que incluyen violencia en todas sus manifestaciones, como, por ejemplo, </a:t>
            </a:r>
            <a:r>
              <a:rPr lang="es-MX" sz="1988" noProof="0" dirty="0" err="1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bullying</a:t>
            </a:r>
            <a:r>
              <a:rPr lang="es-MX" sz="1988" noProof="0" dirty="0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robos, estudiantes armados, venta y uso de drogas, uso de vapeadores, estudiantes maltratados, etc.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92441" y="2689119"/>
            <a:ext cx="2999482" cy="687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1"/>
              </a:lnSpc>
              <a:spcBef>
                <a:spcPct val="0"/>
              </a:spcBef>
            </a:pPr>
            <a:r>
              <a:rPr lang="es-MX" sz="1972" b="1" noProof="0" dirty="0">
                <a:solidFill>
                  <a:srgbClr val="F5C941"/>
                </a:solidFill>
                <a:latin typeface="Mero Thai Bold"/>
                <a:ea typeface="Mero Thai Bold"/>
                <a:cs typeface="Mero Thai Bold"/>
                <a:sym typeface="Mero Thai Bold"/>
              </a:rPr>
              <a:t>1.SEGURIDAD </a:t>
            </a:r>
          </a:p>
          <a:p>
            <a:pPr algn="l">
              <a:lnSpc>
                <a:spcPts val="2761"/>
              </a:lnSpc>
              <a:spcBef>
                <a:spcPct val="0"/>
              </a:spcBef>
            </a:pPr>
            <a:r>
              <a:rPr lang="es-MX" sz="1972" b="1" noProof="0" dirty="0">
                <a:solidFill>
                  <a:srgbClr val="F5C941"/>
                </a:solidFill>
                <a:latin typeface="Mero Thai Bold"/>
                <a:ea typeface="Mero Thai Bold"/>
                <a:cs typeface="Mero Thai Bold"/>
                <a:sym typeface="Mero Thai Bold"/>
              </a:rPr>
              <a:t>Y RIESGO INTERNO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71845" y="5315546"/>
            <a:ext cx="3356019" cy="1008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2"/>
              </a:lnSpc>
            </a:pPr>
            <a:r>
              <a:rPr lang="es-MX" sz="1902" b="1" noProof="0" dirty="0">
                <a:solidFill>
                  <a:srgbClr val="945589"/>
                </a:solidFill>
                <a:latin typeface="Mero Thai Bold"/>
                <a:ea typeface="Mero Thai Bold"/>
                <a:cs typeface="Mero Thai Bold"/>
                <a:sym typeface="Mero Thai Bold"/>
              </a:rPr>
              <a:t>2. SEGURIDAD </a:t>
            </a:r>
          </a:p>
          <a:p>
            <a:pPr algn="l">
              <a:lnSpc>
                <a:spcPts val="2662"/>
              </a:lnSpc>
              <a:spcBef>
                <a:spcPct val="0"/>
              </a:spcBef>
            </a:pPr>
            <a:r>
              <a:rPr lang="es-MX" sz="1902" b="1" noProof="0" dirty="0">
                <a:solidFill>
                  <a:srgbClr val="945589"/>
                </a:solidFill>
                <a:latin typeface="Mero Thai Bold"/>
                <a:ea typeface="Mero Thai Bold"/>
                <a:cs typeface="Mero Thai Bold"/>
                <a:sym typeface="Mero Thai Bold"/>
              </a:rPr>
              <a:t>Y RIESGO DEL </a:t>
            </a:r>
          </a:p>
          <a:p>
            <a:pPr algn="l">
              <a:lnSpc>
                <a:spcPts val="2662"/>
              </a:lnSpc>
              <a:spcBef>
                <a:spcPct val="0"/>
              </a:spcBef>
            </a:pPr>
            <a:r>
              <a:rPr lang="es-MX" sz="1902" b="1" noProof="0" dirty="0">
                <a:solidFill>
                  <a:srgbClr val="945589"/>
                </a:solidFill>
                <a:latin typeface="Mero Thai Bold"/>
                <a:ea typeface="Mero Thai Bold"/>
                <a:cs typeface="Mero Thai Bold"/>
                <a:sym typeface="Mero Thai Bold"/>
              </a:rPr>
              <a:t>ENTORNO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138880" y="4455872"/>
            <a:ext cx="4778256" cy="2615498"/>
            <a:chOff x="0" y="0"/>
            <a:chExt cx="1497968" cy="54041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97968" cy="540417"/>
            </a:xfrm>
            <a:custGeom>
              <a:avLst/>
              <a:gdLst/>
              <a:ahLst/>
              <a:cxnLst/>
              <a:rect l="l" t="t" r="r" b="b"/>
              <a:pathLst>
                <a:path w="1497968" h="540417">
                  <a:moveTo>
                    <a:pt x="20418" y="0"/>
                  </a:moveTo>
                  <a:lnTo>
                    <a:pt x="1477550" y="0"/>
                  </a:lnTo>
                  <a:cubicBezTo>
                    <a:pt x="1488826" y="0"/>
                    <a:pt x="1497968" y="9141"/>
                    <a:pt x="1497968" y="20418"/>
                  </a:cubicBezTo>
                  <a:lnTo>
                    <a:pt x="1497968" y="519999"/>
                  </a:lnTo>
                  <a:cubicBezTo>
                    <a:pt x="1497968" y="531276"/>
                    <a:pt x="1488826" y="540417"/>
                    <a:pt x="1477550" y="540417"/>
                  </a:cubicBezTo>
                  <a:lnTo>
                    <a:pt x="20418" y="540417"/>
                  </a:lnTo>
                  <a:cubicBezTo>
                    <a:pt x="9141" y="540417"/>
                    <a:pt x="0" y="531276"/>
                    <a:pt x="0" y="519999"/>
                  </a:cubicBezTo>
                  <a:lnTo>
                    <a:pt x="0" y="20418"/>
                  </a:lnTo>
                  <a:cubicBezTo>
                    <a:pt x="0" y="9141"/>
                    <a:pt x="9141" y="0"/>
                    <a:pt x="20418" y="0"/>
                  </a:cubicBezTo>
                  <a:close/>
                </a:path>
              </a:pathLst>
            </a:custGeom>
            <a:solidFill>
              <a:srgbClr val="945589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497968" cy="588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7418304" y="5587084"/>
            <a:ext cx="1078416" cy="390505"/>
            <a:chOff x="0" y="0"/>
            <a:chExt cx="1964046" cy="711200"/>
          </a:xfrm>
        </p:grpSpPr>
        <p:sp>
          <p:nvSpPr>
            <p:cNvPr id="15" name="Freeform 15"/>
            <p:cNvSpPr/>
            <p:nvPr/>
          </p:nvSpPr>
          <p:spPr>
            <a:xfrm>
              <a:off x="60513" y="22080"/>
              <a:ext cx="1843021" cy="689120"/>
            </a:xfrm>
            <a:custGeom>
              <a:avLst/>
              <a:gdLst/>
              <a:ahLst/>
              <a:cxnLst/>
              <a:rect l="l" t="t" r="r" b="b"/>
              <a:pathLst>
                <a:path w="1843021" h="689120">
                  <a:moveTo>
                    <a:pt x="997096" y="32661"/>
                  </a:moveTo>
                  <a:lnTo>
                    <a:pt x="1827947" y="634379"/>
                  </a:lnTo>
                  <a:cubicBezTo>
                    <a:pt x="1838566" y="642070"/>
                    <a:pt x="1843021" y="655726"/>
                    <a:pt x="1838979" y="668199"/>
                  </a:cubicBezTo>
                  <a:cubicBezTo>
                    <a:pt x="1834936" y="680672"/>
                    <a:pt x="1823318" y="689120"/>
                    <a:pt x="1810207" y="689120"/>
                  </a:cubicBezTo>
                  <a:lnTo>
                    <a:pt x="32814" y="689120"/>
                  </a:lnTo>
                  <a:cubicBezTo>
                    <a:pt x="19702" y="689120"/>
                    <a:pt x="8084" y="680672"/>
                    <a:pt x="4042" y="668199"/>
                  </a:cubicBezTo>
                  <a:cubicBezTo>
                    <a:pt x="0" y="655726"/>
                    <a:pt x="4454" y="642070"/>
                    <a:pt x="15073" y="634379"/>
                  </a:cubicBezTo>
                  <a:lnTo>
                    <a:pt x="845924" y="32661"/>
                  </a:lnTo>
                  <a:cubicBezTo>
                    <a:pt x="891022" y="0"/>
                    <a:pt x="951998" y="0"/>
                    <a:pt x="997096" y="32661"/>
                  </a:cubicBezTo>
                  <a:close/>
                </a:path>
              </a:pathLst>
            </a:custGeom>
            <a:solidFill>
              <a:srgbClr val="945589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06882" y="282575"/>
              <a:ext cx="1350282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360915" y="4746586"/>
            <a:ext cx="4175221" cy="219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888"/>
              </a:lnSpc>
            </a:pPr>
            <a:r>
              <a:rPr lang="es-MX" sz="1888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Factores de contexto circundante al centro educativo que ponen en riesgo la seguridad. Como por ejemplo, robos, narcotráfico, conflictos en la comunidad, violencia intrafamiliar agravada, alcoholismo, peligro en el acceso a centros educativos, niveles de pobreza extrema, ventas ambulantes en las aceras de los centros.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800353" y="8131150"/>
            <a:ext cx="2999482" cy="1028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s-MX" sz="1900" b="1" noProof="0" dirty="0">
                <a:solidFill>
                  <a:srgbClr val="0CA0E8"/>
                </a:solidFill>
                <a:latin typeface="Mero Thai Bold"/>
                <a:ea typeface="Mero Thai Bold"/>
                <a:cs typeface="Mero Thai Bold"/>
                <a:sym typeface="Mero Thai Bold"/>
              </a:rPr>
              <a:t>3. </a:t>
            </a:r>
            <a:r>
              <a:rPr lang="es-MX" sz="1900" b="1" noProof="0" dirty="0" err="1">
                <a:solidFill>
                  <a:srgbClr val="0CA0E8"/>
                </a:solidFill>
                <a:latin typeface="Mero Thai Bold"/>
                <a:ea typeface="Mero Thai Bold"/>
                <a:cs typeface="Mero Thai Bold"/>
                <a:sym typeface="Mero Thai Bold"/>
              </a:rPr>
              <a:t>GESTIóN</a:t>
            </a:r>
            <a:r>
              <a:rPr lang="es-MX" sz="1900" b="1" noProof="0" dirty="0">
                <a:solidFill>
                  <a:srgbClr val="0CA0E8"/>
                </a:solidFill>
                <a:latin typeface="Mero Thai Bold"/>
                <a:ea typeface="Mero Thai Bold"/>
                <a:cs typeface="Mero Thai Bold"/>
                <a:sym typeface="Mero Thai Bold"/>
              </a:rPr>
              <a:t> DEL RIESGO </a:t>
            </a:r>
          </a:p>
          <a:p>
            <a:pPr algn="l">
              <a:lnSpc>
                <a:spcPts val="2660"/>
              </a:lnSpc>
            </a:pPr>
            <a:r>
              <a:rPr lang="es-MX" sz="1900" b="1" noProof="0" dirty="0">
                <a:solidFill>
                  <a:srgbClr val="0CA0E8"/>
                </a:solidFill>
                <a:latin typeface="Mero Thai Bold"/>
                <a:ea typeface="Mero Thai Bold"/>
                <a:cs typeface="Mero Thai Bold"/>
                <a:sym typeface="Mero Thai Bold"/>
              </a:rPr>
              <a:t>ANTE EMERGENCIAS Y </a:t>
            </a:r>
          </a:p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s-MX" sz="1900" b="1" noProof="0" dirty="0">
                <a:solidFill>
                  <a:srgbClr val="0CA0E8"/>
                </a:solidFill>
                <a:latin typeface="Mero Thai Bold"/>
                <a:ea typeface="Mero Thai Bold"/>
                <a:cs typeface="Mero Thai Bold"/>
                <a:sym typeface="Mero Thai Bold"/>
              </a:rPr>
              <a:t>DESASTRES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8178216" y="7301864"/>
            <a:ext cx="4891320" cy="2615498"/>
            <a:chOff x="0" y="0"/>
            <a:chExt cx="1497968" cy="52623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97968" cy="526230"/>
            </a:xfrm>
            <a:custGeom>
              <a:avLst/>
              <a:gdLst/>
              <a:ahLst/>
              <a:cxnLst/>
              <a:rect l="l" t="t" r="r" b="b"/>
              <a:pathLst>
                <a:path w="1497968" h="526230">
                  <a:moveTo>
                    <a:pt x="20418" y="0"/>
                  </a:moveTo>
                  <a:lnTo>
                    <a:pt x="1477550" y="0"/>
                  </a:lnTo>
                  <a:cubicBezTo>
                    <a:pt x="1488826" y="0"/>
                    <a:pt x="1497968" y="9141"/>
                    <a:pt x="1497968" y="20418"/>
                  </a:cubicBezTo>
                  <a:lnTo>
                    <a:pt x="1497968" y="505812"/>
                  </a:lnTo>
                  <a:cubicBezTo>
                    <a:pt x="1497968" y="517089"/>
                    <a:pt x="1488826" y="526230"/>
                    <a:pt x="1477550" y="526230"/>
                  </a:cubicBezTo>
                  <a:lnTo>
                    <a:pt x="20418" y="526230"/>
                  </a:lnTo>
                  <a:cubicBezTo>
                    <a:pt x="9141" y="526230"/>
                    <a:pt x="0" y="517089"/>
                    <a:pt x="0" y="505812"/>
                  </a:cubicBezTo>
                  <a:lnTo>
                    <a:pt x="0" y="20418"/>
                  </a:lnTo>
                  <a:cubicBezTo>
                    <a:pt x="0" y="9141"/>
                    <a:pt x="9141" y="0"/>
                    <a:pt x="20418" y="0"/>
                  </a:cubicBezTo>
                  <a:close/>
                </a:path>
              </a:pathLst>
            </a:custGeom>
            <a:solidFill>
              <a:srgbClr val="0CA0E8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497968" cy="573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7443756" y="8306603"/>
            <a:ext cx="1078416" cy="390505"/>
            <a:chOff x="0" y="0"/>
            <a:chExt cx="1964046" cy="711200"/>
          </a:xfrm>
        </p:grpSpPr>
        <p:sp>
          <p:nvSpPr>
            <p:cNvPr id="23" name="Freeform 23"/>
            <p:cNvSpPr/>
            <p:nvPr/>
          </p:nvSpPr>
          <p:spPr>
            <a:xfrm>
              <a:off x="60513" y="22080"/>
              <a:ext cx="1843021" cy="689120"/>
            </a:xfrm>
            <a:custGeom>
              <a:avLst/>
              <a:gdLst/>
              <a:ahLst/>
              <a:cxnLst/>
              <a:rect l="l" t="t" r="r" b="b"/>
              <a:pathLst>
                <a:path w="1843021" h="689120">
                  <a:moveTo>
                    <a:pt x="997096" y="32661"/>
                  </a:moveTo>
                  <a:lnTo>
                    <a:pt x="1827947" y="634379"/>
                  </a:lnTo>
                  <a:cubicBezTo>
                    <a:pt x="1838566" y="642070"/>
                    <a:pt x="1843021" y="655726"/>
                    <a:pt x="1838979" y="668199"/>
                  </a:cubicBezTo>
                  <a:cubicBezTo>
                    <a:pt x="1834936" y="680672"/>
                    <a:pt x="1823318" y="689120"/>
                    <a:pt x="1810207" y="689120"/>
                  </a:cubicBezTo>
                  <a:lnTo>
                    <a:pt x="32814" y="689120"/>
                  </a:lnTo>
                  <a:cubicBezTo>
                    <a:pt x="19702" y="689120"/>
                    <a:pt x="8084" y="680672"/>
                    <a:pt x="4042" y="668199"/>
                  </a:cubicBezTo>
                  <a:cubicBezTo>
                    <a:pt x="0" y="655726"/>
                    <a:pt x="4454" y="642070"/>
                    <a:pt x="15073" y="634379"/>
                  </a:cubicBezTo>
                  <a:lnTo>
                    <a:pt x="845924" y="32661"/>
                  </a:lnTo>
                  <a:cubicBezTo>
                    <a:pt x="891022" y="0"/>
                    <a:pt x="951998" y="0"/>
                    <a:pt x="997096" y="32661"/>
                  </a:cubicBezTo>
                  <a:close/>
                </a:path>
              </a:pathLst>
            </a:custGeom>
            <a:solidFill>
              <a:srgbClr val="0CA0E8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06882" y="282575"/>
              <a:ext cx="1350282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374433" y="7651682"/>
            <a:ext cx="4404207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88"/>
              </a:lnSpc>
            </a:pPr>
            <a:r>
              <a:rPr lang="es-MX" sz="1988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Factores de riesgo de emergencias y desastres del centro educativo por su ubicación y características específicas. Por ejemplo, ubicación en zonas de riesgo, inundaciones frecuentes, uso de centros educativos como albergues, objetos ubicados en lugares peligrosos, etc. 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3623966" y="2658917"/>
            <a:ext cx="818374" cy="81837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>
              <a:solidFill>
                <a:srgbClr val="F5C941"/>
              </a:solidFill>
              <a:prstDash val="solid"/>
              <a:miter/>
            </a:ln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58723" y="4250225"/>
            <a:ext cx="3124200" cy="3262306"/>
            <a:chOff x="0" y="0"/>
            <a:chExt cx="6430691" cy="6430691"/>
          </a:xfrm>
        </p:grpSpPr>
        <p:grpSp>
          <p:nvGrpSpPr>
            <p:cNvPr id="30" name="Group 30"/>
            <p:cNvGrpSpPr/>
            <p:nvPr/>
          </p:nvGrpSpPr>
          <p:grpSpPr>
            <a:xfrm>
              <a:off x="618756" y="624905"/>
              <a:ext cx="5193179" cy="5193179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19100" cap="sq">
                <a:solidFill>
                  <a:srgbClr val="94558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04"/>
                  </a:lnSpc>
                </a:pPr>
                <a:endParaRPr lang="es-MX" noProof="0" dirty="0"/>
              </a:p>
            </p:txBody>
          </p:sp>
        </p:grpSp>
        <p:sp>
          <p:nvSpPr>
            <p:cNvPr id="33" name="Freeform 33"/>
            <p:cNvSpPr/>
            <p:nvPr/>
          </p:nvSpPr>
          <p:spPr>
            <a:xfrm>
              <a:off x="2483357" y="2476864"/>
              <a:ext cx="1604577" cy="1499550"/>
            </a:xfrm>
            <a:custGeom>
              <a:avLst/>
              <a:gdLst/>
              <a:ahLst/>
              <a:cxnLst/>
              <a:rect l="l" t="t" r="r" b="b"/>
              <a:pathLst>
                <a:path w="1604577" h="1499550">
                  <a:moveTo>
                    <a:pt x="0" y="0"/>
                  </a:moveTo>
                  <a:lnTo>
                    <a:pt x="1604577" y="0"/>
                  </a:lnTo>
                  <a:lnTo>
                    <a:pt x="1604577" y="1499551"/>
                  </a:lnTo>
                  <a:lnTo>
                    <a:pt x="0" y="1499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 noProof="0" dirty="0"/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0" y="0"/>
              <a:ext cx="6430691" cy="6430691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19100" cap="sq">
                <a:solidFill>
                  <a:srgbClr val="0CA0E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04"/>
                  </a:lnSpc>
                </a:pPr>
                <a:endParaRPr lang="es-MX" noProof="0" dirty="0"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1260063" y="1260063"/>
              <a:ext cx="3910566" cy="3910566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19100" cap="sq">
                <a:solidFill>
                  <a:srgbClr val="F5C94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04"/>
                  </a:lnSpc>
                </a:pPr>
                <a:endParaRPr lang="es-MX" noProof="0" dirty="0"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4503370" y="5192550"/>
            <a:ext cx="818374" cy="818374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>
              <a:solidFill>
                <a:srgbClr val="945589"/>
              </a:solidFill>
              <a:prstDash val="solid"/>
              <a:miter/>
            </a:ln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3531878" y="8234081"/>
            <a:ext cx="818374" cy="818374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>
              <a:solidFill>
                <a:srgbClr val="0CA0E8"/>
              </a:solidFill>
              <a:prstDash val="solid"/>
              <a:miter/>
            </a:ln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524000" y="309243"/>
            <a:ext cx="16428643" cy="1077218"/>
            <a:chOff x="-285724" y="-183357"/>
            <a:chExt cx="21904858" cy="1436290"/>
          </a:xfrm>
        </p:grpSpPr>
        <p:sp>
          <p:nvSpPr>
            <p:cNvPr id="47" name="TextBox 47"/>
            <p:cNvSpPr txBox="1"/>
            <p:nvPr/>
          </p:nvSpPr>
          <p:spPr>
            <a:xfrm>
              <a:off x="0" y="-85725"/>
              <a:ext cx="21619134" cy="1097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85"/>
                </a:lnSpc>
              </a:pPr>
              <a:endParaRPr lang="es-MX" sz="4989" b="1" noProof="0" dirty="0">
                <a:solidFill>
                  <a:srgbClr val="3E5163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-285724" y="-183357"/>
              <a:ext cx="21619134" cy="1436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0"/>
                </a:lnSpc>
                <a:spcBef>
                  <a:spcPct val="0"/>
                </a:spcBef>
              </a:pPr>
              <a:r>
                <a:rPr lang="es-MX" sz="4000" b="1" noProof="0" dirty="0">
                  <a:solidFill>
                    <a:schemeClr val="tx2">
                      <a:lumMod val="50000"/>
                    </a:schemeClr>
                  </a:solidFill>
                  <a:latin typeface="Mero Thai"/>
                  <a:ea typeface="Mero Thai"/>
                  <a:cs typeface="Mero Thai"/>
                  <a:sym typeface="Mero Thai"/>
                </a:rPr>
                <a:t>SEGURED integra la planificación y </a:t>
              </a:r>
              <a:r>
                <a:rPr lang="es-MX" sz="4000" b="1" noProof="0" dirty="0" err="1">
                  <a:solidFill>
                    <a:schemeClr val="tx2">
                      <a:lumMod val="50000"/>
                    </a:schemeClr>
                  </a:solidFill>
                  <a:latin typeface="Mero Thai"/>
                  <a:ea typeface="Mero Thai"/>
                  <a:cs typeface="Mero Thai"/>
                  <a:sym typeface="Mero Thai"/>
                </a:rPr>
                <a:t>gestion</a:t>
              </a:r>
              <a:r>
                <a:rPr lang="es-MX" sz="4000" b="1" noProof="0" dirty="0">
                  <a:solidFill>
                    <a:schemeClr val="tx2">
                      <a:lumMod val="50000"/>
                    </a:schemeClr>
                  </a:solidFill>
                  <a:latin typeface="Mero Thai"/>
                  <a:ea typeface="Mero Thai"/>
                  <a:cs typeface="Mero Thai"/>
                  <a:sym typeface="Mero Thai"/>
                </a:rPr>
                <a:t> </a:t>
              </a:r>
            </a:p>
            <a:p>
              <a:pPr marL="0" lvl="0" indent="0" algn="ctr">
                <a:lnSpc>
                  <a:spcPts val="4200"/>
                </a:lnSpc>
                <a:spcBef>
                  <a:spcPct val="0"/>
                </a:spcBef>
              </a:pPr>
              <a:r>
                <a:rPr lang="es-MX" sz="4000" b="1" noProof="0" dirty="0">
                  <a:solidFill>
                    <a:schemeClr val="tx2">
                      <a:lumMod val="50000"/>
                    </a:schemeClr>
                  </a:solidFill>
                  <a:latin typeface="Mero Thai"/>
                  <a:ea typeface="Mero Thai"/>
                  <a:cs typeface="Mero Thai"/>
                  <a:sym typeface="Mero Thai"/>
                </a:rPr>
                <a:t>de tres grandes dimensiones</a:t>
              </a:r>
            </a:p>
          </p:txBody>
        </p:sp>
      </p:grpSp>
      <p:sp>
        <p:nvSpPr>
          <p:cNvPr id="49" name="Freeform 49"/>
          <p:cNvSpPr/>
          <p:nvPr/>
        </p:nvSpPr>
        <p:spPr>
          <a:xfrm>
            <a:off x="845022" y="713196"/>
            <a:ext cx="893270" cy="961798"/>
          </a:xfrm>
          <a:custGeom>
            <a:avLst/>
            <a:gdLst/>
            <a:ahLst/>
            <a:cxnLst/>
            <a:rect l="l" t="t" r="r" b="b"/>
            <a:pathLst>
              <a:path w="893270" h="961798">
                <a:moveTo>
                  <a:pt x="0" y="0"/>
                </a:moveTo>
                <a:lnTo>
                  <a:pt x="893271" y="0"/>
                </a:lnTo>
                <a:lnTo>
                  <a:pt x="893271" y="961798"/>
                </a:lnTo>
                <a:lnTo>
                  <a:pt x="0" y="9617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MX" noProof="0" dirty="0"/>
          </a:p>
        </p:txBody>
      </p:sp>
      <p:grpSp>
        <p:nvGrpSpPr>
          <p:cNvPr id="51" name="Group 2">
            <a:extLst>
              <a:ext uri="{FF2B5EF4-FFF2-40B4-BE49-F238E27FC236}">
                <a16:creationId xmlns:a16="http://schemas.microsoft.com/office/drawing/2014/main" id="{0251DC56-A3A6-BDEF-B149-CD4CBF3430B1}"/>
              </a:ext>
            </a:extLst>
          </p:cNvPr>
          <p:cNvGrpSpPr/>
          <p:nvPr/>
        </p:nvGrpSpPr>
        <p:grpSpPr>
          <a:xfrm>
            <a:off x="16059410" y="1561514"/>
            <a:ext cx="2082036" cy="1251281"/>
            <a:chOff x="0" y="0"/>
            <a:chExt cx="548355" cy="329556"/>
          </a:xfrm>
        </p:grpSpPr>
        <p:sp>
          <p:nvSpPr>
            <p:cNvPr id="52" name="Freeform 3">
              <a:extLst>
                <a:ext uri="{FF2B5EF4-FFF2-40B4-BE49-F238E27FC236}">
                  <a16:creationId xmlns:a16="http://schemas.microsoft.com/office/drawing/2014/main" id="{E9319A62-419D-2816-454A-F05F5BA75047}"/>
                </a:ext>
              </a:extLst>
            </p:cNvPr>
            <p:cNvSpPr/>
            <p:nvPr/>
          </p:nvSpPr>
          <p:spPr>
            <a:xfrm>
              <a:off x="0" y="0"/>
              <a:ext cx="548355" cy="329556"/>
            </a:xfrm>
            <a:custGeom>
              <a:avLst/>
              <a:gdLst/>
              <a:ahLst/>
              <a:cxnLst/>
              <a:rect l="l" t="t" r="r" b="b"/>
              <a:pathLst>
                <a:path w="548355" h="329556">
                  <a:moveTo>
                    <a:pt x="55777" y="0"/>
                  </a:moveTo>
                  <a:lnTo>
                    <a:pt x="492579" y="0"/>
                  </a:lnTo>
                  <a:cubicBezTo>
                    <a:pt x="523383" y="0"/>
                    <a:pt x="548355" y="24972"/>
                    <a:pt x="548355" y="55777"/>
                  </a:cubicBezTo>
                  <a:lnTo>
                    <a:pt x="548355" y="273779"/>
                  </a:lnTo>
                  <a:cubicBezTo>
                    <a:pt x="548355" y="304584"/>
                    <a:pt x="523383" y="329556"/>
                    <a:pt x="492579" y="329556"/>
                  </a:cubicBezTo>
                  <a:lnTo>
                    <a:pt x="55777" y="329556"/>
                  </a:lnTo>
                  <a:cubicBezTo>
                    <a:pt x="24972" y="329556"/>
                    <a:pt x="0" y="304584"/>
                    <a:pt x="0" y="273779"/>
                  </a:cubicBezTo>
                  <a:lnTo>
                    <a:pt x="0" y="55777"/>
                  </a:lnTo>
                  <a:cubicBezTo>
                    <a:pt x="0" y="24972"/>
                    <a:pt x="24972" y="0"/>
                    <a:pt x="55777" y="0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53" name="TextBox 4">
              <a:extLst>
                <a:ext uri="{FF2B5EF4-FFF2-40B4-BE49-F238E27FC236}">
                  <a16:creationId xmlns:a16="http://schemas.microsoft.com/office/drawing/2014/main" id="{C8830289-3E7D-44E1-AD13-5A3C14A44B0A}"/>
                </a:ext>
              </a:extLst>
            </p:cNvPr>
            <p:cNvSpPr txBox="1"/>
            <p:nvPr/>
          </p:nvSpPr>
          <p:spPr>
            <a:xfrm>
              <a:off x="0" y="-47625"/>
              <a:ext cx="548355" cy="377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54" name="Group 5">
            <a:extLst>
              <a:ext uri="{FF2B5EF4-FFF2-40B4-BE49-F238E27FC236}">
                <a16:creationId xmlns:a16="http://schemas.microsoft.com/office/drawing/2014/main" id="{AE7B9971-1447-28B1-AB27-031D1793E774}"/>
              </a:ext>
            </a:extLst>
          </p:cNvPr>
          <p:cNvGrpSpPr/>
          <p:nvPr/>
        </p:nvGrpSpPr>
        <p:grpSpPr>
          <a:xfrm rot="-5400000">
            <a:off x="15712288" y="2067508"/>
            <a:ext cx="446291" cy="390505"/>
            <a:chOff x="0" y="0"/>
            <a:chExt cx="812800" cy="711200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D77D7D49-010B-E14C-7FC7-80350196701B}"/>
                </a:ext>
              </a:extLst>
            </p:cNvPr>
            <p:cNvSpPr/>
            <p:nvPr/>
          </p:nvSpPr>
          <p:spPr>
            <a:xfrm>
              <a:off x="88741" y="130871"/>
              <a:ext cx="635319" cy="580329"/>
            </a:xfrm>
            <a:custGeom>
              <a:avLst/>
              <a:gdLst/>
              <a:ahLst/>
              <a:cxnLst/>
              <a:rect l="l" t="t" r="r" b="b"/>
              <a:pathLst>
                <a:path w="635319" h="580329">
                  <a:moveTo>
                    <a:pt x="429545" y="64930"/>
                  </a:moveTo>
                  <a:lnTo>
                    <a:pt x="612173" y="384528"/>
                  </a:lnTo>
                  <a:cubicBezTo>
                    <a:pt x="635318" y="425033"/>
                    <a:pt x="635152" y="474796"/>
                    <a:pt x="611736" y="515146"/>
                  </a:cubicBezTo>
                  <a:cubicBezTo>
                    <a:pt x="588321" y="555495"/>
                    <a:pt x="545197" y="580329"/>
                    <a:pt x="498545" y="580329"/>
                  </a:cubicBezTo>
                  <a:lnTo>
                    <a:pt x="136773" y="580329"/>
                  </a:lnTo>
                  <a:cubicBezTo>
                    <a:pt x="90121" y="580329"/>
                    <a:pt x="46997" y="555495"/>
                    <a:pt x="23581" y="515146"/>
                  </a:cubicBezTo>
                  <a:cubicBezTo>
                    <a:pt x="166" y="474796"/>
                    <a:pt x="0" y="425033"/>
                    <a:pt x="23145" y="384528"/>
                  </a:cubicBezTo>
                  <a:lnTo>
                    <a:pt x="205773" y="64930"/>
                  </a:lnTo>
                  <a:cubicBezTo>
                    <a:pt x="228716" y="24779"/>
                    <a:pt x="271415" y="0"/>
                    <a:pt x="317659" y="0"/>
                  </a:cubicBezTo>
                  <a:cubicBezTo>
                    <a:pt x="363903" y="0"/>
                    <a:pt x="406602" y="24779"/>
                    <a:pt x="429545" y="64930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56" name="TextBox 7">
              <a:extLst>
                <a:ext uri="{FF2B5EF4-FFF2-40B4-BE49-F238E27FC236}">
                  <a16:creationId xmlns:a16="http://schemas.microsoft.com/office/drawing/2014/main" id="{EFEBA650-1805-0C7E-1831-7DD9D9DAE925}"/>
                </a:ext>
              </a:extLst>
            </p:cNvPr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sp>
        <p:nvSpPr>
          <p:cNvPr id="57" name="TextBox 8">
            <a:extLst>
              <a:ext uri="{FF2B5EF4-FFF2-40B4-BE49-F238E27FC236}">
                <a16:creationId xmlns:a16="http://schemas.microsoft.com/office/drawing/2014/main" id="{5A4C8D46-CFB0-B1FC-2DC7-4C8037718476}"/>
              </a:ext>
            </a:extLst>
          </p:cNvPr>
          <p:cNvSpPr txBox="1"/>
          <p:nvPr/>
        </p:nvSpPr>
        <p:spPr>
          <a:xfrm>
            <a:off x="16130686" y="1749636"/>
            <a:ext cx="1813869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 err="1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a.Situacionales</a:t>
            </a:r>
            <a:endParaRPr lang="es-MX" sz="1988" noProof="0" dirty="0">
              <a:solidFill>
                <a:srgbClr val="3E5163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58" name="TextBox 9">
            <a:extLst>
              <a:ext uri="{FF2B5EF4-FFF2-40B4-BE49-F238E27FC236}">
                <a16:creationId xmlns:a16="http://schemas.microsoft.com/office/drawing/2014/main" id="{C52AF906-B766-8EA8-9660-AE0235DE0EAF}"/>
              </a:ext>
            </a:extLst>
          </p:cNvPr>
          <p:cNvSpPr txBox="1"/>
          <p:nvPr/>
        </p:nvSpPr>
        <p:spPr>
          <a:xfrm>
            <a:off x="16130686" y="2322713"/>
            <a:ext cx="1222829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s-MX" sz="1988" noProof="0" dirty="0" err="1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b.Sociales</a:t>
            </a:r>
            <a:endParaRPr lang="es-MX" sz="1988" noProof="0" dirty="0">
              <a:solidFill>
                <a:srgbClr val="3E5163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59" name="Group 10">
            <a:extLst>
              <a:ext uri="{FF2B5EF4-FFF2-40B4-BE49-F238E27FC236}">
                <a16:creationId xmlns:a16="http://schemas.microsoft.com/office/drawing/2014/main" id="{29887AEE-C35D-FA84-063B-2BA1232834D1}"/>
              </a:ext>
            </a:extLst>
          </p:cNvPr>
          <p:cNvGrpSpPr/>
          <p:nvPr/>
        </p:nvGrpSpPr>
        <p:grpSpPr>
          <a:xfrm>
            <a:off x="16059410" y="2869945"/>
            <a:ext cx="2082036" cy="1251281"/>
            <a:chOff x="0" y="0"/>
            <a:chExt cx="548355" cy="329556"/>
          </a:xfrm>
        </p:grpSpPr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1511C0C3-3BBD-775D-7FB1-AECEEDD45746}"/>
                </a:ext>
              </a:extLst>
            </p:cNvPr>
            <p:cNvSpPr/>
            <p:nvPr/>
          </p:nvSpPr>
          <p:spPr>
            <a:xfrm>
              <a:off x="0" y="0"/>
              <a:ext cx="548355" cy="329556"/>
            </a:xfrm>
            <a:custGeom>
              <a:avLst/>
              <a:gdLst/>
              <a:ahLst/>
              <a:cxnLst/>
              <a:rect l="l" t="t" r="r" b="b"/>
              <a:pathLst>
                <a:path w="548355" h="329556">
                  <a:moveTo>
                    <a:pt x="55777" y="0"/>
                  </a:moveTo>
                  <a:lnTo>
                    <a:pt x="492579" y="0"/>
                  </a:lnTo>
                  <a:cubicBezTo>
                    <a:pt x="523383" y="0"/>
                    <a:pt x="548355" y="24972"/>
                    <a:pt x="548355" y="55777"/>
                  </a:cubicBezTo>
                  <a:lnTo>
                    <a:pt x="548355" y="273779"/>
                  </a:lnTo>
                  <a:cubicBezTo>
                    <a:pt x="548355" y="304584"/>
                    <a:pt x="523383" y="329556"/>
                    <a:pt x="492579" y="329556"/>
                  </a:cubicBezTo>
                  <a:lnTo>
                    <a:pt x="55777" y="329556"/>
                  </a:lnTo>
                  <a:cubicBezTo>
                    <a:pt x="24972" y="329556"/>
                    <a:pt x="0" y="304584"/>
                    <a:pt x="0" y="273779"/>
                  </a:cubicBezTo>
                  <a:lnTo>
                    <a:pt x="0" y="55777"/>
                  </a:lnTo>
                  <a:cubicBezTo>
                    <a:pt x="0" y="24972"/>
                    <a:pt x="24972" y="0"/>
                    <a:pt x="55777" y="0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61" name="TextBox 12">
              <a:extLst>
                <a:ext uri="{FF2B5EF4-FFF2-40B4-BE49-F238E27FC236}">
                  <a16:creationId xmlns:a16="http://schemas.microsoft.com/office/drawing/2014/main" id="{838DE2A6-5DF9-5418-6157-957E920C33FC}"/>
                </a:ext>
              </a:extLst>
            </p:cNvPr>
            <p:cNvSpPr txBox="1"/>
            <p:nvPr/>
          </p:nvSpPr>
          <p:spPr>
            <a:xfrm>
              <a:off x="0" y="-47625"/>
              <a:ext cx="548355" cy="377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62" name="Group 13">
            <a:extLst>
              <a:ext uri="{FF2B5EF4-FFF2-40B4-BE49-F238E27FC236}">
                <a16:creationId xmlns:a16="http://schemas.microsoft.com/office/drawing/2014/main" id="{63485542-4519-1A9C-7C5D-9888B3475218}"/>
              </a:ext>
            </a:extLst>
          </p:cNvPr>
          <p:cNvGrpSpPr/>
          <p:nvPr/>
        </p:nvGrpSpPr>
        <p:grpSpPr>
          <a:xfrm rot="-5400000">
            <a:off x="15712288" y="3375940"/>
            <a:ext cx="446291" cy="390505"/>
            <a:chOff x="0" y="0"/>
            <a:chExt cx="812800" cy="711200"/>
          </a:xfrm>
        </p:grpSpPr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1392D9FF-346F-5DC9-1C0F-E81A51B6EBB0}"/>
                </a:ext>
              </a:extLst>
            </p:cNvPr>
            <p:cNvSpPr/>
            <p:nvPr/>
          </p:nvSpPr>
          <p:spPr>
            <a:xfrm>
              <a:off x="88741" y="130871"/>
              <a:ext cx="635319" cy="580329"/>
            </a:xfrm>
            <a:custGeom>
              <a:avLst/>
              <a:gdLst/>
              <a:ahLst/>
              <a:cxnLst/>
              <a:rect l="l" t="t" r="r" b="b"/>
              <a:pathLst>
                <a:path w="635319" h="580329">
                  <a:moveTo>
                    <a:pt x="429545" y="64930"/>
                  </a:moveTo>
                  <a:lnTo>
                    <a:pt x="612173" y="384528"/>
                  </a:lnTo>
                  <a:cubicBezTo>
                    <a:pt x="635318" y="425033"/>
                    <a:pt x="635152" y="474796"/>
                    <a:pt x="611736" y="515146"/>
                  </a:cubicBezTo>
                  <a:cubicBezTo>
                    <a:pt x="588321" y="555495"/>
                    <a:pt x="545197" y="580329"/>
                    <a:pt x="498545" y="580329"/>
                  </a:cubicBezTo>
                  <a:lnTo>
                    <a:pt x="136773" y="580329"/>
                  </a:lnTo>
                  <a:cubicBezTo>
                    <a:pt x="90121" y="580329"/>
                    <a:pt x="46997" y="555495"/>
                    <a:pt x="23581" y="515146"/>
                  </a:cubicBezTo>
                  <a:cubicBezTo>
                    <a:pt x="166" y="474796"/>
                    <a:pt x="0" y="425033"/>
                    <a:pt x="23145" y="384528"/>
                  </a:cubicBezTo>
                  <a:lnTo>
                    <a:pt x="205773" y="64930"/>
                  </a:lnTo>
                  <a:cubicBezTo>
                    <a:pt x="228716" y="24779"/>
                    <a:pt x="271415" y="0"/>
                    <a:pt x="317659" y="0"/>
                  </a:cubicBezTo>
                  <a:cubicBezTo>
                    <a:pt x="363903" y="0"/>
                    <a:pt x="406602" y="24779"/>
                    <a:pt x="429545" y="64930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64" name="TextBox 15">
              <a:extLst>
                <a:ext uri="{FF2B5EF4-FFF2-40B4-BE49-F238E27FC236}">
                  <a16:creationId xmlns:a16="http://schemas.microsoft.com/office/drawing/2014/main" id="{E063FF47-B60C-2EF8-0886-90B9E50B5E1A}"/>
                </a:ext>
              </a:extLst>
            </p:cNvPr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sp>
        <p:nvSpPr>
          <p:cNvPr id="65" name="TextBox 16">
            <a:extLst>
              <a:ext uri="{FF2B5EF4-FFF2-40B4-BE49-F238E27FC236}">
                <a16:creationId xmlns:a16="http://schemas.microsoft.com/office/drawing/2014/main" id="{C23A41EC-36C1-50FC-0B83-071F3EA6DEB1}"/>
              </a:ext>
            </a:extLst>
          </p:cNvPr>
          <p:cNvSpPr txBox="1"/>
          <p:nvPr/>
        </p:nvSpPr>
        <p:spPr>
          <a:xfrm>
            <a:off x="16130686" y="3058067"/>
            <a:ext cx="1813869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 err="1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a.Situacionales</a:t>
            </a:r>
            <a:endParaRPr lang="es-MX" sz="1988" noProof="0" dirty="0">
              <a:solidFill>
                <a:srgbClr val="3E5163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66" name="TextBox 17">
            <a:extLst>
              <a:ext uri="{FF2B5EF4-FFF2-40B4-BE49-F238E27FC236}">
                <a16:creationId xmlns:a16="http://schemas.microsoft.com/office/drawing/2014/main" id="{8228E2EA-929E-A750-3774-A5B440EBE5F0}"/>
              </a:ext>
            </a:extLst>
          </p:cNvPr>
          <p:cNvSpPr txBox="1"/>
          <p:nvPr/>
        </p:nvSpPr>
        <p:spPr>
          <a:xfrm>
            <a:off x="16130686" y="3631145"/>
            <a:ext cx="1222829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s-MX" sz="1988" noProof="0" dirty="0" err="1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b.Sociales</a:t>
            </a:r>
            <a:endParaRPr lang="es-MX" sz="1988" noProof="0" dirty="0">
              <a:solidFill>
                <a:srgbClr val="3E5163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67" name="Group 18">
            <a:extLst>
              <a:ext uri="{FF2B5EF4-FFF2-40B4-BE49-F238E27FC236}">
                <a16:creationId xmlns:a16="http://schemas.microsoft.com/office/drawing/2014/main" id="{2720B5F0-E05C-56AD-D501-D2BCAC1C0A64}"/>
              </a:ext>
            </a:extLst>
          </p:cNvPr>
          <p:cNvGrpSpPr/>
          <p:nvPr/>
        </p:nvGrpSpPr>
        <p:grpSpPr>
          <a:xfrm>
            <a:off x="13354841" y="1898440"/>
            <a:ext cx="2082036" cy="2051896"/>
            <a:chOff x="0" y="0"/>
            <a:chExt cx="548355" cy="540417"/>
          </a:xfrm>
        </p:grpSpPr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089714BD-7E62-8DFD-EAA6-9215C2348587}"/>
                </a:ext>
              </a:extLst>
            </p:cNvPr>
            <p:cNvSpPr/>
            <p:nvPr/>
          </p:nvSpPr>
          <p:spPr>
            <a:xfrm>
              <a:off x="0" y="0"/>
              <a:ext cx="548355" cy="540417"/>
            </a:xfrm>
            <a:custGeom>
              <a:avLst/>
              <a:gdLst/>
              <a:ahLst/>
              <a:cxnLst/>
              <a:rect l="l" t="t" r="r" b="b"/>
              <a:pathLst>
                <a:path w="548355" h="540417">
                  <a:moveTo>
                    <a:pt x="55777" y="0"/>
                  </a:moveTo>
                  <a:lnTo>
                    <a:pt x="492579" y="0"/>
                  </a:lnTo>
                  <a:cubicBezTo>
                    <a:pt x="523383" y="0"/>
                    <a:pt x="548355" y="24972"/>
                    <a:pt x="548355" y="55777"/>
                  </a:cubicBezTo>
                  <a:lnTo>
                    <a:pt x="548355" y="484641"/>
                  </a:lnTo>
                  <a:cubicBezTo>
                    <a:pt x="548355" y="515445"/>
                    <a:pt x="523383" y="540417"/>
                    <a:pt x="492579" y="540417"/>
                  </a:cubicBezTo>
                  <a:lnTo>
                    <a:pt x="55777" y="540417"/>
                  </a:lnTo>
                  <a:cubicBezTo>
                    <a:pt x="24972" y="540417"/>
                    <a:pt x="0" y="515445"/>
                    <a:pt x="0" y="484641"/>
                  </a:cubicBezTo>
                  <a:lnTo>
                    <a:pt x="0" y="55777"/>
                  </a:lnTo>
                  <a:cubicBezTo>
                    <a:pt x="0" y="24972"/>
                    <a:pt x="24972" y="0"/>
                    <a:pt x="55777" y="0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69" name="TextBox 20">
              <a:extLst>
                <a:ext uri="{FF2B5EF4-FFF2-40B4-BE49-F238E27FC236}">
                  <a16:creationId xmlns:a16="http://schemas.microsoft.com/office/drawing/2014/main" id="{EBB5C2EE-4D70-36C6-345F-0DE1F59047AF}"/>
                </a:ext>
              </a:extLst>
            </p:cNvPr>
            <p:cNvSpPr txBox="1"/>
            <p:nvPr/>
          </p:nvSpPr>
          <p:spPr>
            <a:xfrm>
              <a:off x="0" y="-47625"/>
              <a:ext cx="548355" cy="588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70" name="Group 21">
            <a:extLst>
              <a:ext uri="{FF2B5EF4-FFF2-40B4-BE49-F238E27FC236}">
                <a16:creationId xmlns:a16="http://schemas.microsoft.com/office/drawing/2014/main" id="{2AF3B0AA-A147-BE63-7F58-9C8BCD5678D1}"/>
              </a:ext>
            </a:extLst>
          </p:cNvPr>
          <p:cNvGrpSpPr/>
          <p:nvPr/>
        </p:nvGrpSpPr>
        <p:grpSpPr>
          <a:xfrm rot="-5400000">
            <a:off x="12723167" y="2695791"/>
            <a:ext cx="1078416" cy="390505"/>
            <a:chOff x="0" y="0"/>
            <a:chExt cx="1964046" cy="711200"/>
          </a:xfrm>
        </p:grpSpPr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B9A800DD-E25F-253C-ED98-67AB677BC859}"/>
                </a:ext>
              </a:extLst>
            </p:cNvPr>
            <p:cNvSpPr/>
            <p:nvPr/>
          </p:nvSpPr>
          <p:spPr>
            <a:xfrm>
              <a:off x="60513" y="22080"/>
              <a:ext cx="1843021" cy="689120"/>
            </a:xfrm>
            <a:custGeom>
              <a:avLst/>
              <a:gdLst/>
              <a:ahLst/>
              <a:cxnLst/>
              <a:rect l="l" t="t" r="r" b="b"/>
              <a:pathLst>
                <a:path w="1843021" h="689120">
                  <a:moveTo>
                    <a:pt x="997096" y="32661"/>
                  </a:moveTo>
                  <a:lnTo>
                    <a:pt x="1827947" y="634379"/>
                  </a:lnTo>
                  <a:cubicBezTo>
                    <a:pt x="1838566" y="642070"/>
                    <a:pt x="1843021" y="655726"/>
                    <a:pt x="1838979" y="668199"/>
                  </a:cubicBezTo>
                  <a:cubicBezTo>
                    <a:pt x="1834936" y="680672"/>
                    <a:pt x="1823318" y="689120"/>
                    <a:pt x="1810207" y="689120"/>
                  </a:cubicBezTo>
                  <a:lnTo>
                    <a:pt x="32814" y="689120"/>
                  </a:lnTo>
                  <a:cubicBezTo>
                    <a:pt x="19702" y="689120"/>
                    <a:pt x="8084" y="680672"/>
                    <a:pt x="4042" y="668199"/>
                  </a:cubicBezTo>
                  <a:cubicBezTo>
                    <a:pt x="0" y="655726"/>
                    <a:pt x="4454" y="642070"/>
                    <a:pt x="15073" y="634379"/>
                  </a:cubicBezTo>
                  <a:lnTo>
                    <a:pt x="845924" y="32661"/>
                  </a:lnTo>
                  <a:cubicBezTo>
                    <a:pt x="891022" y="0"/>
                    <a:pt x="951998" y="0"/>
                    <a:pt x="997096" y="32661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72" name="TextBox 23">
              <a:extLst>
                <a:ext uri="{FF2B5EF4-FFF2-40B4-BE49-F238E27FC236}">
                  <a16:creationId xmlns:a16="http://schemas.microsoft.com/office/drawing/2014/main" id="{DCE452AB-E0CC-B43D-2AD3-85E27563469E}"/>
                </a:ext>
              </a:extLst>
            </p:cNvPr>
            <p:cNvSpPr txBox="1"/>
            <p:nvPr/>
          </p:nvSpPr>
          <p:spPr>
            <a:xfrm>
              <a:off x="306882" y="282575"/>
              <a:ext cx="1350282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sp>
        <p:nvSpPr>
          <p:cNvPr id="73" name="TextBox 24">
            <a:extLst>
              <a:ext uri="{FF2B5EF4-FFF2-40B4-BE49-F238E27FC236}">
                <a16:creationId xmlns:a16="http://schemas.microsoft.com/office/drawing/2014/main" id="{728233CA-055A-0928-E77B-4343BEDDC93F}"/>
              </a:ext>
            </a:extLst>
          </p:cNvPr>
          <p:cNvSpPr txBox="1"/>
          <p:nvPr/>
        </p:nvSpPr>
        <p:spPr>
          <a:xfrm>
            <a:off x="13649266" y="2179483"/>
            <a:ext cx="1719448" cy="517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8"/>
              </a:lnSpc>
            </a:pPr>
            <a:r>
              <a:rPr lang="es-MX" sz="1988" noProof="0" dirty="0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1.1. Factores de riesgo</a:t>
            </a:r>
          </a:p>
        </p:txBody>
      </p:sp>
      <p:sp>
        <p:nvSpPr>
          <p:cNvPr id="74" name="TextBox 25">
            <a:extLst>
              <a:ext uri="{FF2B5EF4-FFF2-40B4-BE49-F238E27FC236}">
                <a16:creationId xmlns:a16="http://schemas.microsoft.com/office/drawing/2014/main" id="{226DEB85-8181-409B-07F2-FFC3BA78E631}"/>
              </a:ext>
            </a:extLst>
          </p:cNvPr>
          <p:cNvSpPr txBox="1"/>
          <p:nvPr/>
        </p:nvSpPr>
        <p:spPr>
          <a:xfrm>
            <a:off x="13649266" y="3154421"/>
            <a:ext cx="1500294" cy="517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88"/>
              </a:lnSpc>
              <a:spcBef>
                <a:spcPct val="0"/>
              </a:spcBef>
            </a:pPr>
            <a:r>
              <a:rPr lang="es-MX" sz="1988" u="none" strike="noStrike" noProof="0" dirty="0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1.2. Factores protectores</a:t>
            </a:r>
          </a:p>
        </p:txBody>
      </p:sp>
      <p:grpSp>
        <p:nvGrpSpPr>
          <p:cNvPr id="75" name="Group 28">
            <a:extLst>
              <a:ext uri="{FF2B5EF4-FFF2-40B4-BE49-F238E27FC236}">
                <a16:creationId xmlns:a16="http://schemas.microsoft.com/office/drawing/2014/main" id="{F54D228C-03FE-0732-9FE2-CBA42D950517}"/>
              </a:ext>
            </a:extLst>
          </p:cNvPr>
          <p:cNvGrpSpPr/>
          <p:nvPr/>
        </p:nvGrpSpPr>
        <p:grpSpPr>
          <a:xfrm>
            <a:off x="16011911" y="4601522"/>
            <a:ext cx="2082036" cy="1251281"/>
            <a:chOff x="0" y="0"/>
            <a:chExt cx="548355" cy="329556"/>
          </a:xfrm>
        </p:grpSpPr>
        <p:sp>
          <p:nvSpPr>
            <p:cNvPr id="76" name="Freeform 29">
              <a:extLst>
                <a:ext uri="{FF2B5EF4-FFF2-40B4-BE49-F238E27FC236}">
                  <a16:creationId xmlns:a16="http://schemas.microsoft.com/office/drawing/2014/main" id="{C600F9CD-7478-1EFE-9D95-E43E88B3F48D}"/>
                </a:ext>
              </a:extLst>
            </p:cNvPr>
            <p:cNvSpPr/>
            <p:nvPr/>
          </p:nvSpPr>
          <p:spPr>
            <a:xfrm>
              <a:off x="0" y="0"/>
              <a:ext cx="548355" cy="329556"/>
            </a:xfrm>
            <a:custGeom>
              <a:avLst/>
              <a:gdLst/>
              <a:ahLst/>
              <a:cxnLst/>
              <a:rect l="l" t="t" r="r" b="b"/>
              <a:pathLst>
                <a:path w="548355" h="329556">
                  <a:moveTo>
                    <a:pt x="55777" y="0"/>
                  </a:moveTo>
                  <a:lnTo>
                    <a:pt x="492579" y="0"/>
                  </a:lnTo>
                  <a:cubicBezTo>
                    <a:pt x="523383" y="0"/>
                    <a:pt x="548355" y="24972"/>
                    <a:pt x="548355" y="55777"/>
                  </a:cubicBezTo>
                  <a:lnTo>
                    <a:pt x="548355" y="273779"/>
                  </a:lnTo>
                  <a:cubicBezTo>
                    <a:pt x="548355" y="304584"/>
                    <a:pt x="523383" y="329556"/>
                    <a:pt x="492579" y="329556"/>
                  </a:cubicBezTo>
                  <a:lnTo>
                    <a:pt x="55777" y="329556"/>
                  </a:lnTo>
                  <a:cubicBezTo>
                    <a:pt x="24972" y="329556"/>
                    <a:pt x="0" y="304584"/>
                    <a:pt x="0" y="273779"/>
                  </a:cubicBezTo>
                  <a:lnTo>
                    <a:pt x="0" y="55777"/>
                  </a:lnTo>
                  <a:cubicBezTo>
                    <a:pt x="0" y="24972"/>
                    <a:pt x="24972" y="0"/>
                    <a:pt x="55777" y="0"/>
                  </a:cubicBezTo>
                  <a:close/>
                </a:path>
              </a:pathLst>
            </a:custGeom>
            <a:solidFill>
              <a:srgbClr val="945589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77" name="TextBox 30">
              <a:extLst>
                <a:ext uri="{FF2B5EF4-FFF2-40B4-BE49-F238E27FC236}">
                  <a16:creationId xmlns:a16="http://schemas.microsoft.com/office/drawing/2014/main" id="{443577B4-7C2F-EA63-773F-3BEB83D6DDDE}"/>
                </a:ext>
              </a:extLst>
            </p:cNvPr>
            <p:cNvSpPr txBox="1"/>
            <p:nvPr/>
          </p:nvSpPr>
          <p:spPr>
            <a:xfrm>
              <a:off x="0" y="-47625"/>
              <a:ext cx="548355" cy="377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78" name="Group 31">
            <a:extLst>
              <a:ext uri="{FF2B5EF4-FFF2-40B4-BE49-F238E27FC236}">
                <a16:creationId xmlns:a16="http://schemas.microsoft.com/office/drawing/2014/main" id="{08976024-45EC-07BD-65D9-9AA734C817A0}"/>
              </a:ext>
            </a:extLst>
          </p:cNvPr>
          <p:cNvGrpSpPr/>
          <p:nvPr/>
        </p:nvGrpSpPr>
        <p:grpSpPr>
          <a:xfrm rot="-5400000">
            <a:off x="15703090" y="5031910"/>
            <a:ext cx="446291" cy="390505"/>
            <a:chOff x="0" y="0"/>
            <a:chExt cx="812800" cy="711200"/>
          </a:xfrm>
        </p:grpSpPr>
        <p:sp>
          <p:nvSpPr>
            <p:cNvPr id="79" name="Freeform 32">
              <a:extLst>
                <a:ext uri="{FF2B5EF4-FFF2-40B4-BE49-F238E27FC236}">
                  <a16:creationId xmlns:a16="http://schemas.microsoft.com/office/drawing/2014/main" id="{BDD9C61C-2A28-E123-6A68-8886EFD74191}"/>
                </a:ext>
              </a:extLst>
            </p:cNvPr>
            <p:cNvSpPr/>
            <p:nvPr/>
          </p:nvSpPr>
          <p:spPr>
            <a:xfrm>
              <a:off x="88741" y="130871"/>
              <a:ext cx="635319" cy="580329"/>
            </a:xfrm>
            <a:custGeom>
              <a:avLst/>
              <a:gdLst/>
              <a:ahLst/>
              <a:cxnLst/>
              <a:rect l="l" t="t" r="r" b="b"/>
              <a:pathLst>
                <a:path w="635319" h="580329">
                  <a:moveTo>
                    <a:pt x="429545" y="64930"/>
                  </a:moveTo>
                  <a:lnTo>
                    <a:pt x="612173" y="384528"/>
                  </a:lnTo>
                  <a:cubicBezTo>
                    <a:pt x="635318" y="425033"/>
                    <a:pt x="635152" y="474796"/>
                    <a:pt x="611736" y="515146"/>
                  </a:cubicBezTo>
                  <a:cubicBezTo>
                    <a:pt x="588321" y="555495"/>
                    <a:pt x="545197" y="580329"/>
                    <a:pt x="498545" y="580329"/>
                  </a:cubicBezTo>
                  <a:lnTo>
                    <a:pt x="136773" y="580329"/>
                  </a:lnTo>
                  <a:cubicBezTo>
                    <a:pt x="90121" y="580329"/>
                    <a:pt x="46997" y="555495"/>
                    <a:pt x="23581" y="515146"/>
                  </a:cubicBezTo>
                  <a:cubicBezTo>
                    <a:pt x="166" y="474796"/>
                    <a:pt x="0" y="425033"/>
                    <a:pt x="23145" y="384528"/>
                  </a:cubicBezTo>
                  <a:lnTo>
                    <a:pt x="205773" y="64930"/>
                  </a:lnTo>
                  <a:cubicBezTo>
                    <a:pt x="228716" y="24779"/>
                    <a:pt x="271415" y="0"/>
                    <a:pt x="317659" y="0"/>
                  </a:cubicBezTo>
                  <a:cubicBezTo>
                    <a:pt x="363903" y="0"/>
                    <a:pt x="406602" y="24779"/>
                    <a:pt x="429545" y="64930"/>
                  </a:cubicBezTo>
                  <a:close/>
                </a:path>
              </a:pathLst>
            </a:custGeom>
            <a:solidFill>
              <a:srgbClr val="945589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80" name="TextBox 33">
              <a:extLst>
                <a:ext uri="{FF2B5EF4-FFF2-40B4-BE49-F238E27FC236}">
                  <a16:creationId xmlns:a16="http://schemas.microsoft.com/office/drawing/2014/main" id="{A1D3E233-52D4-4443-6E05-3BEB9B36998D}"/>
                </a:ext>
              </a:extLst>
            </p:cNvPr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sp>
        <p:nvSpPr>
          <p:cNvPr id="81" name="TextBox 34">
            <a:extLst>
              <a:ext uri="{FF2B5EF4-FFF2-40B4-BE49-F238E27FC236}">
                <a16:creationId xmlns:a16="http://schemas.microsoft.com/office/drawing/2014/main" id="{3F01C40D-3C49-E6DE-CAA0-5236CCAA242C}"/>
              </a:ext>
            </a:extLst>
          </p:cNvPr>
          <p:cNvSpPr txBox="1"/>
          <p:nvPr/>
        </p:nvSpPr>
        <p:spPr>
          <a:xfrm>
            <a:off x="16121488" y="4714038"/>
            <a:ext cx="1813869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a.Situacionales</a:t>
            </a:r>
            <a:endParaRPr lang="es-MX" sz="1988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82" name="TextBox 35">
            <a:extLst>
              <a:ext uri="{FF2B5EF4-FFF2-40B4-BE49-F238E27FC236}">
                <a16:creationId xmlns:a16="http://schemas.microsoft.com/office/drawing/2014/main" id="{EE6A252A-8F6C-51DC-0985-93A1386EFABB}"/>
              </a:ext>
            </a:extLst>
          </p:cNvPr>
          <p:cNvSpPr txBox="1"/>
          <p:nvPr/>
        </p:nvSpPr>
        <p:spPr>
          <a:xfrm>
            <a:off x="16121488" y="5287115"/>
            <a:ext cx="1222829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s-MX" sz="1988" noProof="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b.Sociales</a:t>
            </a:r>
            <a:endParaRPr lang="es-MX" sz="1988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83" name="Group 36">
            <a:extLst>
              <a:ext uri="{FF2B5EF4-FFF2-40B4-BE49-F238E27FC236}">
                <a16:creationId xmlns:a16="http://schemas.microsoft.com/office/drawing/2014/main" id="{682AF7BC-D1A9-0375-EAA8-2FE720E2064A}"/>
              </a:ext>
            </a:extLst>
          </p:cNvPr>
          <p:cNvGrpSpPr/>
          <p:nvPr/>
        </p:nvGrpSpPr>
        <p:grpSpPr>
          <a:xfrm>
            <a:off x="16011911" y="5909953"/>
            <a:ext cx="2082036" cy="1251281"/>
            <a:chOff x="0" y="0"/>
            <a:chExt cx="548355" cy="329556"/>
          </a:xfrm>
        </p:grpSpPr>
        <p:sp>
          <p:nvSpPr>
            <p:cNvPr id="84" name="Freeform 37">
              <a:extLst>
                <a:ext uri="{FF2B5EF4-FFF2-40B4-BE49-F238E27FC236}">
                  <a16:creationId xmlns:a16="http://schemas.microsoft.com/office/drawing/2014/main" id="{92FF98CE-FBA3-7C7A-3C91-F00EC5279C40}"/>
                </a:ext>
              </a:extLst>
            </p:cNvPr>
            <p:cNvSpPr/>
            <p:nvPr/>
          </p:nvSpPr>
          <p:spPr>
            <a:xfrm>
              <a:off x="0" y="0"/>
              <a:ext cx="548355" cy="329556"/>
            </a:xfrm>
            <a:custGeom>
              <a:avLst/>
              <a:gdLst/>
              <a:ahLst/>
              <a:cxnLst/>
              <a:rect l="l" t="t" r="r" b="b"/>
              <a:pathLst>
                <a:path w="548355" h="329556">
                  <a:moveTo>
                    <a:pt x="55777" y="0"/>
                  </a:moveTo>
                  <a:lnTo>
                    <a:pt x="492579" y="0"/>
                  </a:lnTo>
                  <a:cubicBezTo>
                    <a:pt x="523383" y="0"/>
                    <a:pt x="548355" y="24972"/>
                    <a:pt x="548355" y="55777"/>
                  </a:cubicBezTo>
                  <a:lnTo>
                    <a:pt x="548355" y="273779"/>
                  </a:lnTo>
                  <a:cubicBezTo>
                    <a:pt x="548355" y="304584"/>
                    <a:pt x="523383" y="329556"/>
                    <a:pt x="492579" y="329556"/>
                  </a:cubicBezTo>
                  <a:lnTo>
                    <a:pt x="55777" y="329556"/>
                  </a:lnTo>
                  <a:cubicBezTo>
                    <a:pt x="24972" y="329556"/>
                    <a:pt x="0" y="304584"/>
                    <a:pt x="0" y="273779"/>
                  </a:cubicBezTo>
                  <a:lnTo>
                    <a:pt x="0" y="55777"/>
                  </a:lnTo>
                  <a:cubicBezTo>
                    <a:pt x="0" y="24972"/>
                    <a:pt x="24972" y="0"/>
                    <a:pt x="55777" y="0"/>
                  </a:cubicBezTo>
                  <a:close/>
                </a:path>
              </a:pathLst>
            </a:custGeom>
            <a:solidFill>
              <a:srgbClr val="945589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85" name="TextBox 38">
              <a:extLst>
                <a:ext uri="{FF2B5EF4-FFF2-40B4-BE49-F238E27FC236}">
                  <a16:creationId xmlns:a16="http://schemas.microsoft.com/office/drawing/2014/main" id="{A1F63F72-BDD4-59AD-BBFD-B9F9CF340E6C}"/>
                </a:ext>
              </a:extLst>
            </p:cNvPr>
            <p:cNvSpPr txBox="1"/>
            <p:nvPr/>
          </p:nvSpPr>
          <p:spPr>
            <a:xfrm>
              <a:off x="0" y="-47625"/>
              <a:ext cx="548355" cy="377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86" name="Group 39">
            <a:extLst>
              <a:ext uri="{FF2B5EF4-FFF2-40B4-BE49-F238E27FC236}">
                <a16:creationId xmlns:a16="http://schemas.microsoft.com/office/drawing/2014/main" id="{92B3CAAF-B28D-926E-9772-8FC48082EE59}"/>
              </a:ext>
            </a:extLst>
          </p:cNvPr>
          <p:cNvGrpSpPr/>
          <p:nvPr/>
        </p:nvGrpSpPr>
        <p:grpSpPr>
          <a:xfrm rot="-5400000">
            <a:off x="15703090" y="6340342"/>
            <a:ext cx="446291" cy="390505"/>
            <a:chOff x="0" y="0"/>
            <a:chExt cx="812800" cy="711200"/>
          </a:xfrm>
        </p:grpSpPr>
        <p:sp>
          <p:nvSpPr>
            <p:cNvPr id="87" name="Freeform 40">
              <a:extLst>
                <a:ext uri="{FF2B5EF4-FFF2-40B4-BE49-F238E27FC236}">
                  <a16:creationId xmlns:a16="http://schemas.microsoft.com/office/drawing/2014/main" id="{59E13398-8868-3E03-A36E-E669C1C0D454}"/>
                </a:ext>
              </a:extLst>
            </p:cNvPr>
            <p:cNvSpPr/>
            <p:nvPr/>
          </p:nvSpPr>
          <p:spPr>
            <a:xfrm>
              <a:off x="88741" y="130871"/>
              <a:ext cx="635319" cy="580329"/>
            </a:xfrm>
            <a:custGeom>
              <a:avLst/>
              <a:gdLst/>
              <a:ahLst/>
              <a:cxnLst/>
              <a:rect l="l" t="t" r="r" b="b"/>
              <a:pathLst>
                <a:path w="635319" h="580329">
                  <a:moveTo>
                    <a:pt x="429545" y="64930"/>
                  </a:moveTo>
                  <a:lnTo>
                    <a:pt x="612173" y="384528"/>
                  </a:lnTo>
                  <a:cubicBezTo>
                    <a:pt x="635318" y="425033"/>
                    <a:pt x="635152" y="474796"/>
                    <a:pt x="611736" y="515146"/>
                  </a:cubicBezTo>
                  <a:cubicBezTo>
                    <a:pt x="588321" y="555495"/>
                    <a:pt x="545197" y="580329"/>
                    <a:pt x="498545" y="580329"/>
                  </a:cubicBezTo>
                  <a:lnTo>
                    <a:pt x="136773" y="580329"/>
                  </a:lnTo>
                  <a:cubicBezTo>
                    <a:pt x="90121" y="580329"/>
                    <a:pt x="46997" y="555495"/>
                    <a:pt x="23581" y="515146"/>
                  </a:cubicBezTo>
                  <a:cubicBezTo>
                    <a:pt x="166" y="474796"/>
                    <a:pt x="0" y="425033"/>
                    <a:pt x="23145" y="384528"/>
                  </a:cubicBezTo>
                  <a:lnTo>
                    <a:pt x="205773" y="64930"/>
                  </a:lnTo>
                  <a:cubicBezTo>
                    <a:pt x="228716" y="24779"/>
                    <a:pt x="271415" y="0"/>
                    <a:pt x="317659" y="0"/>
                  </a:cubicBezTo>
                  <a:cubicBezTo>
                    <a:pt x="363903" y="0"/>
                    <a:pt x="406602" y="24779"/>
                    <a:pt x="429545" y="64930"/>
                  </a:cubicBezTo>
                  <a:close/>
                </a:path>
              </a:pathLst>
            </a:custGeom>
            <a:solidFill>
              <a:srgbClr val="945589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88" name="TextBox 41">
              <a:extLst>
                <a:ext uri="{FF2B5EF4-FFF2-40B4-BE49-F238E27FC236}">
                  <a16:creationId xmlns:a16="http://schemas.microsoft.com/office/drawing/2014/main" id="{4AFE01E4-9848-6FED-6F1F-62BD2EFAD70F}"/>
                </a:ext>
              </a:extLst>
            </p:cNvPr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sp>
        <p:nvSpPr>
          <p:cNvPr id="89" name="TextBox 42">
            <a:extLst>
              <a:ext uri="{FF2B5EF4-FFF2-40B4-BE49-F238E27FC236}">
                <a16:creationId xmlns:a16="http://schemas.microsoft.com/office/drawing/2014/main" id="{757C5B6E-CC69-244B-10F7-282EA2E95684}"/>
              </a:ext>
            </a:extLst>
          </p:cNvPr>
          <p:cNvSpPr txBox="1"/>
          <p:nvPr/>
        </p:nvSpPr>
        <p:spPr>
          <a:xfrm>
            <a:off x="16121488" y="6022469"/>
            <a:ext cx="1813869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a.Situacionales</a:t>
            </a:r>
            <a:endParaRPr lang="es-MX" sz="1988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90" name="TextBox 43">
            <a:extLst>
              <a:ext uri="{FF2B5EF4-FFF2-40B4-BE49-F238E27FC236}">
                <a16:creationId xmlns:a16="http://schemas.microsoft.com/office/drawing/2014/main" id="{301B250C-785D-4205-8EC9-1C925C5E9C60}"/>
              </a:ext>
            </a:extLst>
          </p:cNvPr>
          <p:cNvSpPr txBox="1"/>
          <p:nvPr/>
        </p:nvSpPr>
        <p:spPr>
          <a:xfrm>
            <a:off x="16121488" y="6595547"/>
            <a:ext cx="1222829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s-MX" sz="1988" noProof="0" dirty="0" err="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b.Sociales</a:t>
            </a:r>
            <a:endParaRPr lang="es-MX" sz="1988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91" name="Group 44">
            <a:extLst>
              <a:ext uri="{FF2B5EF4-FFF2-40B4-BE49-F238E27FC236}">
                <a16:creationId xmlns:a16="http://schemas.microsoft.com/office/drawing/2014/main" id="{CB6D656A-DC19-970C-4A8E-D17731FD1DED}"/>
              </a:ext>
            </a:extLst>
          </p:cNvPr>
          <p:cNvGrpSpPr/>
          <p:nvPr/>
        </p:nvGrpSpPr>
        <p:grpSpPr>
          <a:xfrm>
            <a:off x="13429872" y="4855430"/>
            <a:ext cx="2082036" cy="2051896"/>
            <a:chOff x="0" y="0"/>
            <a:chExt cx="548355" cy="540417"/>
          </a:xfrm>
        </p:grpSpPr>
        <p:sp>
          <p:nvSpPr>
            <p:cNvPr id="92" name="Freeform 45">
              <a:extLst>
                <a:ext uri="{FF2B5EF4-FFF2-40B4-BE49-F238E27FC236}">
                  <a16:creationId xmlns:a16="http://schemas.microsoft.com/office/drawing/2014/main" id="{5E4B9A7A-5485-E8CC-2312-56A403E925CB}"/>
                </a:ext>
              </a:extLst>
            </p:cNvPr>
            <p:cNvSpPr/>
            <p:nvPr/>
          </p:nvSpPr>
          <p:spPr>
            <a:xfrm>
              <a:off x="0" y="0"/>
              <a:ext cx="548355" cy="540417"/>
            </a:xfrm>
            <a:custGeom>
              <a:avLst/>
              <a:gdLst/>
              <a:ahLst/>
              <a:cxnLst/>
              <a:rect l="l" t="t" r="r" b="b"/>
              <a:pathLst>
                <a:path w="548355" h="540417">
                  <a:moveTo>
                    <a:pt x="55777" y="0"/>
                  </a:moveTo>
                  <a:lnTo>
                    <a:pt x="492579" y="0"/>
                  </a:lnTo>
                  <a:cubicBezTo>
                    <a:pt x="523383" y="0"/>
                    <a:pt x="548355" y="24972"/>
                    <a:pt x="548355" y="55777"/>
                  </a:cubicBezTo>
                  <a:lnTo>
                    <a:pt x="548355" y="484641"/>
                  </a:lnTo>
                  <a:cubicBezTo>
                    <a:pt x="548355" y="515445"/>
                    <a:pt x="523383" y="540417"/>
                    <a:pt x="492579" y="540417"/>
                  </a:cubicBezTo>
                  <a:lnTo>
                    <a:pt x="55777" y="540417"/>
                  </a:lnTo>
                  <a:cubicBezTo>
                    <a:pt x="24972" y="540417"/>
                    <a:pt x="0" y="515445"/>
                    <a:pt x="0" y="484641"/>
                  </a:cubicBezTo>
                  <a:lnTo>
                    <a:pt x="0" y="55777"/>
                  </a:lnTo>
                  <a:cubicBezTo>
                    <a:pt x="0" y="24972"/>
                    <a:pt x="24972" y="0"/>
                    <a:pt x="55777" y="0"/>
                  </a:cubicBezTo>
                  <a:close/>
                </a:path>
              </a:pathLst>
            </a:custGeom>
            <a:solidFill>
              <a:srgbClr val="945589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93" name="TextBox 46">
              <a:extLst>
                <a:ext uri="{FF2B5EF4-FFF2-40B4-BE49-F238E27FC236}">
                  <a16:creationId xmlns:a16="http://schemas.microsoft.com/office/drawing/2014/main" id="{F1F766CD-862A-6FB5-9372-4393BDB09731}"/>
                </a:ext>
              </a:extLst>
            </p:cNvPr>
            <p:cNvSpPr txBox="1"/>
            <p:nvPr/>
          </p:nvSpPr>
          <p:spPr>
            <a:xfrm>
              <a:off x="0" y="-47625"/>
              <a:ext cx="548355" cy="588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94" name="Group 47">
            <a:extLst>
              <a:ext uri="{FF2B5EF4-FFF2-40B4-BE49-F238E27FC236}">
                <a16:creationId xmlns:a16="http://schemas.microsoft.com/office/drawing/2014/main" id="{35CC5FCF-2ACE-9A85-7C5D-2D6DE0869A1A}"/>
              </a:ext>
            </a:extLst>
          </p:cNvPr>
          <p:cNvGrpSpPr/>
          <p:nvPr/>
        </p:nvGrpSpPr>
        <p:grpSpPr>
          <a:xfrm rot="-5400000">
            <a:off x="12798198" y="5652781"/>
            <a:ext cx="1078416" cy="390505"/>
            <a:chOff x="0" y="0"/>
            <a:chExt cx="1964046" cy="711200"/>
          </a:xfrm>
        </p:grpSpPr>
        <p:sp>
          <p:nvSpPr>
            <p:cNvPr id="95" name="Freeform 48">
              <a:extLst>
                <a:ext uri="{FF2B5EF4-FFF2-40B4-BE49-F238E27FC236}">
                  <a16:creationId xmlns:a16="http://schemas.microsoft.com/office/drawing/2014/main" id="{BE94720E-4D19-56ED-1AAC-3CD6DBD10DDB}"/>
                </a:ext>
              </a:extLst>
            </p:cNvPr>
            <p:cNvSpPr/>
            <p:nvPr/>
          </p:nvSpPr>
          <p:spPr>
            <a:xfrm>
              <a:off x="60513" y="22080"/>
              <a:ext cx="1843021" cy="689120"/>
            </a:xfrm>
            <a:custGeom>
              <a:avLst/>
              <a:gdLst/>
              <a:ahLst/>
              <a:cxnLst/>
              <a:rect l="l" t="t" r="r" b="b"/>
              <a:pathLst>
                <a:path w="1843021" h="689120">
                  <a:moveTo>
                    <a:pt x="997096" y="32661"/>
                  </a:moveTo>
                  <a:lnTo>
                    <a:pt x="1827947" y="634379"/>
                  </a:lnTo>
                  <a:cubicBezTo>
                    <a:pt x="1838566" y="642070"/>
                    <a:pt x="1843021" y="655726"/>
                    <a:pt x="1838979" y="668199"/>
                  </a:cubicBezTo>
                  <a:cubicBezTo>
                    <a:pt x="1834936" y="680672"/>
                    <a:pt x="1823318" y="689120"/>
                    <a:pt x="1810207" y="689120"/>
                  </a:cubicBezTo>
                  <a:lnTo>
                    <a:pt x="32814" y="689120"/>
                  </a:lnTo>
                  <a:cubicBezTo>
                    <a:pt x="19702" y="689120"/>
                    <a:pt x="8084" y="680672"/>
                    <a:pt x="4042" y="668199"/>
                  </a:cubicBezTo>
                  <a:cubicBezTo>
                    <a:pt x="0" y="655726"/>
                    <a:pt x="4454" y="642070"/>
                    <a:pt x="15073" y="634379"/>
                  </a:cubicBezTo>
                  <a:lnTo>
                    <a:pt x="845924" y="32661"/>
                  </a:lnTo>
                  <a:cubicBezTo>
                    <a:pt x="891022" y="0"/>
                    <a:pt x="951998" y="0"/>
                    <a:pt x="997096" y="32661"/>
                  </a:cubicBezTo>
                  <a:close/>
                </a:path>
              </a:pathLst>
            </a:custGeom>
            <a:solidFill>
              <a:srgbClr val="945589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96" name="TextBox 49">
              <a:extLst>
                <a:ext uri="{FF2B5EF4-FFF2-40B4-BE49-F238E27FC236}">
                  <a16:creationId xmlns:a16="http://schemas.microsoft.com/office/drawing/2014/main" id="{C031A260-105E-250C-8618-9258254833DD}"/>
                </a:ext>
              </a:extLst>
            </p:cNvPr>
            <p:cNvSpPr txBox="1"/>
            <p:nvPr/>
          </p:nvSpPr>
          <p:spPr>
            <a:xfrm>
              <a:off x="306882" y="282575"/>
              <a:ext cx="1350282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sp>
        <p:nvSpPr>
          <p:cNvPr id="97" name="TextBox 50">
            <a:extLst>
              <a:ext uri="{FF2B5EF4-FFF2-40B4-BE49-F238E27FC236}">
                <a16:creationId xmlns:a16="http://schemas.microsoft.com/office/drawing/2014/main" id="{79959043-2087-AB7D-CA83-FB17BA21A7B0}"/>
              </a:ext>
            </a:extLst>
          </p:cNvPr>
          <p:cNvSpPr txBox="1"/>
          <p:nvPr/>
        </p:nvSpPr>
        <p:spPr>
          <a:xfrm>
            <a:off x="13649266" y="5082246"/>
            <a:ext cx="1719448" cy="517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8"/>
              </a:lnSpc>
            </a:pPr>
            <a:r>
              <a:rPr lang="es-MX" sz="1988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2.1. Factores de riesgo</a:t>
            </a:r>
          </a:p>
        </p:txBody>
      </p:sp>
      <p:sp>
        <p:nvSpPr>
          <p:cNvPr id="98" name="TextBox 51">
            <a:extLst>
              <a:ext uri="{FF2B5EF4-FFF2-40B4-BE49-F238E27FC236}">
                <a16:creationId xmlns:a16="http://schemas.microsoft.com/office/drawing/2014/main" id="{257DB340-A378-7CA4-D364-737379558060}"/>
              </a:ext>
            </a:extLst>
          </p:cNvPr>
          <p:cNvSpPr txBox="1"/>
          <p:nvPr/>
        </p:nvSpPr>
        <p:spPr>
          <a:xfrm>
            <a:off x="13649266" y="6057184"/>
            <a:ext cx="1500294" cy="517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88"/>
              </a:lnSpc>
              <a:spcBef>
                <a:spcPct val="0"/>
              </a:spcBef>
            </a:pPr>
            <a:r>
              <a:rPr lang="es-MX" sz="1988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</a:t>
            </a:r>
            <a:r>
              <a:rPr lang="es-MX" sz="1988" u="none" strike="noStrike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.2. Factores protectores</a:t>
            </a:r>
          </a:p>
        </p:txBody>
      </p:sp>
      <p:grpSp>
        <p:nvGrpSpPr>
          <p:cNvPr id="99" name="Group 53">
            <a:extLst>
              <a:ext uri="{FF2B5EF4-FFF2-40B4-BE49-F238E27FC236}">
                <a16:creationId xmlns:a16="http://schemas.microsoft.com/office/drawing/2014/main" id="{F97B8DFA-AC58-88EA-3317-10D66D71B2F2}"/>
              </a:ext>
            </a:extLst>
          </p:cNvPr>
          <p:cNvGrpSpPr/>
          <p:nvPr/>
        </p:nvGrpSpPr>
        <p:grpSpPr>
          <a:xfrm>
            <a:off x="13429872" y="7618931"/>
            <a:ext cx="4664075" cy="1998031"/>
            <a:chOff x="0" y="0"/>
            <a:chExt cx="1228398" cy="526230"/>
          </a:xfrm>
        </p:grpSpPr>
        <p:sp>
          <p:nvSpPr>
            <p:cNvPr id="100" name="Freeform 54">
              <a:extLst>
                <a:ext uri="{FF2B5EF4-FFF2-40B4-BE49-F238E27FC236}">
                  <a16:creationId xmlns:a16="http://schemas.microsoft.com/office/drawing/2014/main" id="{6223B190-7AE3-9FEF-AB35-643A087C2BC2}"/>
                </a:ext>
              </a:extLst>
            </p:cNvPr>
            <p:cNvSpPr/>
            <p:nvPr/>
          </p:nvSpPr>
          <p:spPr>
            <a:xfrm>
              <a:off x="0" y="0"/>
              <a:ext cx="1228398" cy="526230"/>
            </a:xfrm>
            <a:custGeom>
              <a:avLst/>
              <a:gdLst/>
              <a:ahLst/>
              <a:cxnLst/>
              <a:rect l="l" t="t" r="r" b="b"/>
              <a:pathLst>
                <a:path w="1228398" h="526230">
                  <a:moveTo>
                    <a:pt x="24899" y="0"/>
                  </a:moveTo>
                  <a:lnTo>
                    <a:pt x="1203500" y="0"/>
                  </a:lnTo>
                  <a:cubicBezTo>
                    <a:pt x="1210103" y="0"/>
                    <a:pt x="1216436" y="2623"/>
                    <a:pt x="1221106" y="7293"/>
                  </a:cubicBezTo>
                  <a:cubicBezTo>
                    <a:pt x="1225775" y="11962"/>
                    <a:pt x="1228398" y="18295"/>
                    <a:pt x="1228398" y="24899"/>
                  </a:cubicBezTo>
                  <a:lnTo>
                    <a:pt x="1228398" y="501332"/>
                  </a:lnTo>
                  <a:cubicBezTo>
                    <a:pt x="1228398" y="507935"/>
                    <a:pt x="1225775" y="514268"/>
                    <a:pt x="1221106" y="518938"/>
                  </a:cubicBezTo>
                  <a:cubicBezTo>
                    <a:pt x="1216436" y="523607"/>
                    <a:pt x="1210103" y="526230"/>
                    <a:pt x="1203500" y="526230"/>
                  </a:cubicBezTo>
                  <a:lnTo>
                    <a:pt x="24899" y="526230"/>
                  </a:lnTo>
                  <a:cubicBezTo>
                    <a:pt x="18295" y="526230"/>
                    <a:pt x="11962" y="523607"/>
                    <a:pt x="7293" y="518938"/>
                  </a:cubicBezTo>
                  <a:cubicBezTo>
                    <a:pt x="2623" y="514268"/>
                    <a:pt x="0" y="507935"/>
                    <a:pt x="0" y="501332"/>
                  </a:cubicBezTo>
                  <a:lnTo>
                    <a:pt x="0" y="24899"/>
                  </a:lnTo>
                  <a:cubicBezTo>
                    <a:pt x="0" y="18295"/>
                    <a:pt x="2623" y="11962"/>
                    <a:pt x="7293" y="7293"/>
                  </a:cubicBezTo>
                  <a:cubicBezTo>
                    <a:pt x="11962" y="2623"/>
                    <a:pt x="18295" y="0"/>
                    <a:pt x="24899" y="0"/>
                  </a:cubicBezTo>
                  <a:close/>
                </a:path>
              </a:pathLst>
            </a:custGeom>
            <a:solidFill>
              <a:srgbClr val="0CA0E8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101" name="TextBox 55">
              <a:extLst>
                <a:ext uri="{FF2B5EF4-FFF2-40B4-BE49-F238E27FC236}">
                  <a16:creationId xmlns:a16="http://schemas.microsoft.com/office/drawing/2014/main" id="{2F47D600-F99F-B6F8-8EF3-6BEEBEA28F63}"/>
                </a:ext>
              </a:extLst>
            </p:cNvPr>
            <p:cNvSpPr txBox="1"/>
            <p:nvPr/>
          </p:nvSpPr>
          <p:spPr>
            <a:xfrm>
              <a:off x="0" y="-47625"/>
              <a:ext cx="1228398" cy="5738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102" name="Group 56">
            <a:extLst>
              <a:ext uri="{FF2B5EF4-FFF2-40B4-BE49-F238E27FC236}">
                <a16:creationId xmlns:a16="http://schemas.microsoft.com/office/drawing/2014/main" id="{863F4FAA-11A5-7EC6-E358-FD1C4AE3F3D2}"/>
              </a:ext>
            </a:extLst>
          </p:cNvPr>
          <p:cNvGrpSpPr/>
          <p:nvPr/>
        </p:nvGrpSpPr>
        <p:grpSpPr>
          <a:xfrm rot="-5400000">
            <a:off x="12816208" y="8331764"/>
            <a:ext cx="1078416" cy="390505"/>
            <a:chOff x="0" y="0"/>
            <a:chExt cx="1964046" cy="711200"/>
          </a:xfrm>
        </p:grpSpPr>
        <p:sp>
          <p:nvSpPr>
            <p:cNvPr id="103" name="Freeform 57">
              <a:extLst>
                <a:ext uri="{FF2B5EF4-FFF2-40B4-BE49-F238E27FC236}">
                  <a16:creationId xmlns:a16="http://schemas.microsoft.com/office/drawing/2014/main" id="{5CCCFF34-5742-8433-2F90-70CCFAF6D64A}"/>
                </a:ext>
              </a:extLst>
            </p:cNvPr>
            <p:cNvSpPr/>
            <p:nvPr/>
          </p:nvSpPr>
          <p:spPr>
            <a:xfrm>
              <a:off x="60513" y="22080"/>
              <a:ext cx="1843021" cy="689120"/>
            </a:xfrm>
            <a:custGeom>
              <a:avLst/>
              <a:gdLst/>
              <a:ahLst/>
              <a:cxnLst/>
              <a:rect l="l" t="t" r="r" b="b"/>
              <a:pathLst>
                <a:path w="1843021" h="689120">
                  <a:moveTo>
                    <a:pt x="997096" y="32661"/>
                  </a:moveTo>
                  <a:lnTo>
                    <a:pt x="1827947" y="634379"/>
                  </a:lnTo>
                  <a:cubicBezTo>
                    <a:pt x="1838566" y="642070"/>
                    <a:pt x="1843021" y="655726"/>
                    <a:pt x="1838979" y="668199"/>
                  </a:cubicBezTo>
                  <a:cubicBezTo>
                    <a:pt x="1834936" y="680672"/>
                    <a:pt x="1823318" y="689120"/>
                    <a:pt x="1810207" y="689120"/>
                  </a:cubicBezTo>
                  <a:lnTo>
                    <a:pt x="32814" y="689120"/>
                  </a:lnTo>
                  <a:cubicBezTo>
                    <a:pt x="19702" y="689120"/>
                    <a:pt x="8084" y="680672"/>
                    <a:pt x="4042" y="668199"/>
                  </a:cubicBezTo>
                  <a:cubicBezTo>
                    <a:pt x="0" y="655726"/>
                    <a:pt x="4454" y="642070"/>
                    <a:pt x="15073" y="634379"/>
                  </a:cubicBezTo>
                  <a:lnTo>
                    <a:pt x="845924" y="32661"/>
                  </a:lnTo>
                  <a:cubicBezTo>
                    <a:pt x="891022" y="0"/>
                    <a:pt x="951998" y="0"/>
                    <a:pt x="997096" y="32661"/>
                  </a:cubicBezTo>
                  <a:close/>
                </a:path>
              </a:pathLst>
            </a:custGeom>
            <a:solidFill>
              <a:srgbClr val="0CA0E8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104" name="TextBox 58">
              <a:extLst>
                <a:ext uri="{FF2B5EF4-FFF2-40B4-BE49-F238E27FC236}">
                  <a16:creationId xmlns:a16="http://schemas.microsoft.com/office/drawing/2014/main" id="{962299E9-E3CF-A6D1-811E-3F6E658BB82F}"/>
                </a:ext>
              </a:extLst>
            </p:cNvPr>
            <p:cNvSpPr txBox="1"/>
            <p:nvPr/>
          </p:nvSpPr>
          <p:spPr>
            <a:xfrm>
              <a:off x="306882" y="282575"/>
              <a:ext cx="1350282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sp>
        <p:nvSpPr>
          <p:cNvPr id="105" name="TextBox 59">
            <a:extLst>
              <a:ext uri="{FF2B5EF4-FFF2-40B4-BE49-F238E27FC236}">
                <a16:creationId xmlns:a16="http://schemas.microsoft.com/office/drawing/2014/main" id="{6207B54B-41D2-304A-B7CF-ED7B0AAFA4C9}"/>
              </a:ext>
            </a:extLst>
          </p:cNvPr>
          <p:cNvSpPr txBox="1"/>
          <p:nvPr/>
        </p:nvSpPr>
        <p:spPr>
          <a:xfrm>
            <a:off x="13693701" y="7900135"/>
            <a:ext cx="4286090" cy="26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8"/>
              </a:lnSpc>
            </a:pPr>
            <a:r>
              <a:rPr lang="es-MX" sz="1988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3.1. Factores de riesgo antrópicos</a:t>
            </a:r>
          </a:p>
        </p:txBody>
      </p:sp>
      <p:sp>
        <p:nvSpPr>
          <p:cNvPr id="106" name="TextBox 60">
            <a:extLst>
              <a:ext uri="{FF2B5EF4-FFF2-40B4-BE49-F238E27FC236}">
                <a16:creationId xmlns:a16="http://schemas.microsoft.com/office/drawing/2014/main" id="{9649F250-6A99-5777-5C9B-68F0C0668DE7}"/>
              </a:ext>
            </a:extLst>
          </p:cNvPr>
          <p:cNvSpPr txBox="1"/>
          <p:nvPr/>
        </p:nvSpPr>
        <p:spPr>
          <a:xfrm>
            <a:off x="13693701" y="8381651"/>
            <a:ext cx="4286090" cy="26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8"/>
              </a:lnSpc>
            </a:pPr>
            <a:r>
              <a:rPr lang="es-MX" sz="1988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3.2. Factores de riesgo naturales</a:t>
            </a:r>
          </a:p>
        </p:txBody>
      </p:sp>
      <p:sp>
        <p:nvSpPr>
          <p:cNvPr id="107" name="TextBox 61">
            <a:extLst>
              <a:ext uri="{FF2B5EF4-FFF2-40B4-BE49-F238E27FC236}">
                <a16:creationId xmlns:a16="http://schemas.microsoft.com/office/drawing/2014/main" id="{61F857A6-294A-5FEC-9D80-D8E7269A68CB}"/>
              </a:ext>
            </a:extLst>
          </p:cNvPr>
          <p:cNvSpPr txBox="1"/>
          <p:nvPr/>
        </p:nvSpPr>
        <p:spPr>
          <a:xfrm>
            <a:off x="13743093" y="8923718"/>
            <a:ext cx="4286090" cy="764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88"/>
              </a:lnSpc>
              <a:spcBef>
                <a:spcPct val="0"/>
              </a:spcBef>
            </a:pPr>
            <a:r>
              <a:rPr lang="es-MX" sz="1988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</a:t>
            </a:r>
            <a:r>
              <a:rPr lang="es-MX" sz="1988" u="none" strike="noStrike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.3. Medidas de prevención,</a:t>
            </a:r>
          </a:p>
          <a:p>
            <a:pPr marL="0" lvl="0" indent="0" algn="l">
              <a:lnSpc>
                <a:spcPts val="1988"/>
              </a:lnSpc>
              <a:spcBef>
                <a:spcPct val="0"/>
              </a:spcBef>
            </a:pPr>
            <a:r>
              <a:rPr lang="es-MX" sz="1988" u="none" strike="noStrike" noProof="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mitigación y atención.</a:t>
            </a:r>
          </a:p>
          <a:p>
            <a:pPr marL="0" lvl="0" indent="0" algn="l">
              <a:lnSpc>
                <a:spcPts val="1988"/>
              </a:lnSpc>
              <a:spcBef>
                <a:spcPct val="0"/>
              </a:spcBef>
            </a:pPr>
            <a:endParaRPr lang="es-MX" sz="1988" u="none" strike="noStrike" noProof="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8" name="Entrada de lápiz 107">
                <a:extLst>
                  <a:ext uri="{FF2B5EF4-FFF2-40B4-BE49-F238E27FC236}">
                    <a16:creationId xmlns:a16="http://schemas.microsoft.com/office/drawing/2014/main" id="{A7447832-B49B-F41F-AF26-EB5F6EF22B74}"/>
                  </a:ext>
                </a:extLst>
              </p14:cNvPr>
              <p14:cNvContentPartPr/>
              <p14:nvPr/>
            </p14:nvContentPartPr>
            <p14:xfrm>
              <a:off x="14259295" y="7297342"/>
              <a:ext cx="360" cy="360"/>
            </p14:xfrm>
          </p:contentPart>
        </mc:Choice>
        <mc:Fallback>
          <p:pic>
            <p:nvPicPr>
              <p:cNvPr id="108" name="Entrada de lápiz 107">
                <a:extLst>
                  <a:ext uri="{FF2B5EF4-FFF2-40B4-BE49-F238E27FC236}">
                    <a16:creationId xmlns:a16="http://schemas.microsoft.com/office/drawing/2014/main" id="{A7447832-B49B-F41F-AF26-EB5F6EF22B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250655" y="72883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9" name="Entrada de lápiz 108">
                <a:extLst>
                  <a:ext uri="{FF2B5EF4-FFF2-40B4-BE49-F238E27FC236}">
                    <a16:creationId xmlns:a16="http://schemas.microsoft.com/office/drawing/2014/main" id="{876ECC32-7CCB-F11B-E77D-B25C11A46D49}"/>
                  </a:ext>
                </a:extLst>
              </p14:cNvPr>
              <p14:cNvContentPartPr/>
              <p14:nvPr/>
            </p14:nvContentPartPr>
            <p14:xfrm>
              <a:off x="13355695" y="8049382"/>
              <a:ext cx="360" cy="360"/>
            </p14:xfrm>
          </p:contentPart>
        </mc:Choice>
        <mc:Fallback>
          <p:pic>
            <p:nvPicPr>
              <p:cNvPr id="109" name="Entrada de lápiz 108">
                <a:extLst>
                  <a:ext uri="{FF2B5EF4-FFF2-40B4-BE49-F238E27FC236}">
                    <a16:creationId xmlns:a16="http://schemas.microsoft.com/office/drawing/2014/main" id="{876ECC32-7CCB-F11B-E77D-B25C11A46D4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349575" y="8043262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05210" y="2438340"/>
            <a:ext cx="2082036" cy="3106876"/>
            <a:chOff x="0" y="0"/>
            <a:chExt cx="548355" cy="8182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8355" cy="818272"/>
            </a:xfrm>
            <a:custGeom>
              <a:avLst/>
              <a:gdLst/>
              <a:ahLst/>
              <a:cxnLst/>
              <a:rect l="l" t="t" r="r" b="b"/>
              <a:pathLst>
                <a:path w="548355" h="818272">
                  <a:moveTo>
                    <a:pt x="55777" y="0"/>
                  </a:moveTo>
                  <a:lnTo>
                    <a:pt x="492579" y="0"/>
                  </a:lnTo>
                  <a:cubicBezTo>
                    <a:pt x="523383" y="0"/>
                    <a:pt x="548355" y="24972"/>
                    <a:pt x="548355" y="55777"/>
                  </a:cubicBezTo>
                  <a:lnTo>
                    <a:pt x="548355" y="762495"/>
                  </a:lnTo>
                  <a:cubicBezTo>
                    <a:pt x="548355" y="793300"/>
                    <a:pt x="523383" y="818272"/>
                    <a:pt x="492579" y="818272"/>
                  </a:cubicBezTo>
                  <a:lnTo>
                    <a:pt x="55777" y="818272"/>
                  </a:lnTo>
                  <a:cubicBezTo>
                    <a:pt x="24972" y="818272"/>
                    <a:pt x="0" y="793300"/>
                    <a:pt x="0" y="762495"/>
                  </a:cubicBezTo>
                  <a:lnTo>
                    <a:pt x="0" y="55777"/>
                  </a:lnTo>
                  <a:cubicBezTo>
                    <a:pt x="0" y="24972"/>
                    <a:pt x="24972" y="0"/>
                    <a:pt x="55777" y="0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48355" cy="8658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82221" y="6241958"/>
            <a:ext cx="2082036" cy="2851721"/>
            <a:chOff x="0" y="0"/>
            <a:chExt cx="548355" cy="7510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8355" cy="751071"/>
            </a:xfrm>
            <a:custGeom>
              <a:avLst/>
              <a:gdLst/>
              <a:ahLst/>
              <a:cxnLst/>
              <a:rect l="l" t="t" r="r" b="b"/>
              <a:pathLst>
                <a:path w="548355" h="751071">
                  <a:moveTo>
                    <a:pt x="55777" y="0"/>
                  </a:moveTo>
                  <a:lnTo>
                    <a:pt x="492579" y="0"/>
                  </a:lnTo>
                  <a:cubicBezTo>
                    <a:pt x="523383" y="0"/>
                    <a:pt x="548355" y="24972"/>
                    <a:pt x="548355" y="55777"/>
                  </a:cubicBezTo>
                  <a:lnTo>
                    <a:pt x="548355" y="695294"/>
                  </a:lnTo>
                  <a:cubicBezTo>
                    <a:pt x="548355" y="710087"/>
                    <a:pt x="542479" y="724274"/>
                    <a:pt x="532018" y="734734"/>
                  </a:cubicBezTo>
                  <a:cubicBezTo>
                    <a:pt x="521558" y="745194"/>
                    <a:pt x="507371" y="751071"/>
                    <a:pt x="492579" y="751071"/>
                  </a:cubicBezTo>
                  <a:lnTo>
                    <a:pt x="55777" y="751071"/>
                  </a:lnTo>
                  <a:cubicBezTo>
                    <a:pt x="24972" y="751071"/>
                    <a:pt x="0" y="726099"/>
                    <a:pt x="0" y="695294"/>
                  </a:cubicBezTo>
                  <a:lnTo>
                    <a:pt x="0" y="55777"/>
                  </a:lnTo>
                  <a:cubicBezTo>
                    <a:pt x="0" y="24972"/>
                    <a:pt x="24972" y="0"/>
                    <a:pt x="55777" y="0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548355" cy="798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598169" y="2278199"/>
            <a:ext cx="5359058" cy="1251281"/>
            <a:chOff x="0" y="0"/>
            <a:chExt cx="1411439" cy="3295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11439" cy="329556"/>
            </a:xfrm>
            <a:custGeom>
              <a:avLst/>
              <a:gdLst/>
              <a:ahLst/>
              <a:cxnLst/>
              <a:rect l="l" t="t" r="r" b="b"/>
              <a:pathLst>
                <a:path w="1411439" h="329556">
                  <a:moveTo>
                    <a:pt x="21670" y="0"/>
                  </a:moveTo>
                  <a:lnTo>
                    <a:pt x="1389770" y="0"/>
                  </a:lnTo>
                  <a:cubicBezTo>
                    <a:pt x="1395517" y="0"/>
                    <a:pt x="1401028" y="2283"/>
                    <a:pt x="1405092" y="6347"/>
                  </a:cubicBezTo>
                  <a:cubicBezTo>
                    <a:pt x="1409156" y="10411"/>
                    <a:pt x="1411439" y="15922"/>
                    <a:pt x="1411439" y="21670"/>
                  </a:cubicBezTo>
                  <a:lnTo>
                    <a:pt x="1411439" y="307886"/>
                  </a:lnTo>
                  <a:cubicBezTo>
                    <a:pt x="1411439" y="313633"/>
                    <a:pt x="1409156" y="319145"/>
                    <a:pt x="1405092" y="323209"/>
                  </a:cubicBezTo>
                  <a:cubicBezTo>
                    <a:pt x="1401028" y="327273"/>
                    <a:pt x="1395517" y="329556"/>
                    <a:pt x="1389770" y="329556"/>
                  </a:cubicBezTo>
                  <a:lnTo>
                    <a:pt x="21670" y="329556"/>
                  </a:lnTo>
                  <a:cubicBezTo>
                    <a:pt x="15922" y="329556"/>
                    <a:pt x="10411" y="327273"/>
                    <a:pt x="6347" y="323209"/>
                  </a:cubicBezTo>
                  <a:cubicBezTo>
                    <a:pt x="2283" y="319145"/>
                    <a:pt x="0" y="313633"/>
                    <a:pt x="0" y="307886"/>
                  </a:cubicBezTo>
                  <a:lnTo>
                    <a:pt x="0" y="21670"/>
                  </a:lnTo>
                  <a:cubicBezTo>
                    <a:pt x="0" y="15922"/>
                    <a:pt x="2283" y="10411"/>
                    <a:pt x="6347" y="6347"/>
                  </a:cubicBezTo>
                  <a:cubicBezTo>
                    <a:pt x="10411" y="2283"/>
                    <a:pt x="15922" y="0"/>
                    <a:pt x="21670" y="0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411439" cy="377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598169" y="6241958"/>
            <a:ext cx="5359058" cy="1251281"/>
            <a:chOff x="0" y="0"/>
            <a:chExt cx="1411439" cy="3295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11439" cy="329556"/>
            </a:xfrm>
            <a:custGeom>
              <a:avLst/>
              <a:gdLst/>
              <a:ahLst/>
              <a:cxnLst/>
              <a:rect l="l" t="t" r="r" b="b"/>
              <a:pathLst>
                <a:path w="1411439" h="329556">
                  <a:moveTo>
                    <a:pt x="21670" y="0"/>
                  </a:moveTo>
                  <a:lnTo>
                    <a:pt x="1389770" y="0"/>
                  </a:lnTo>
                  <a:cubicBezTo>
                    <a:pt x="1395517" y="0"/>
                    <a:pt x="1401028" y="2283"/>
                    <a:pt x="1405092" y="6347"/>
                  </a:cubicBezTo>
                  <a:cubicBezTo>
                    <a:pt x="1409156" y="10411"/>
                    <a:pt x="1411439" y="15922"/>
                    <a:pt x="1411439" y="21670"/>
                  </a:cubicBezTo>
                  <a:lnTo>
                    <a:pt x="1411439" y="307886"/>
                  </a:lnTo>
                  <a:cubicBezTo>
                    <a:pt x="1411439" y="313633"/>
                    <a:pt x="1409156" y="319145"/>
                    <a:pt x="1405092" y="323209"/>
                  </a:cubicBezTo>
                  <a:cubicBezTo>
                    <a:pt x="1401028" y="327273"/>
                    <a:pt x="1395517" y="329556"/>
                    <a:pt x="1389770" y="329556"/>
                  </a:cubicBezTo>
                  <a:lnTo>
                    <a:pt x="21670" y="329556"/>
                  </a:lnTo>
                  <a:cubicBezTo>
                    <a:pt x="15922" y="329556"/>
                    <a:pt x="10411" y="327273"/>
                    <a:pt x="6347" y="323209"/>
                  </a:cubicBezTo>
                  <a:cubicBezTo>
                    <a:pt x="2283" y="319145"/>
                    <a:pt x="0" y="313633"/>
                    <a:pt x="0" y="307886"/>
                  </a:cubicBezTo>
                  <a:lnTo>
                    <a:pt x="0" y="21670"/>
                  </a:lnTo>
                  <a:cubicBezTo>
                    <a:pt x="0" y="15922"/>
                    <a:pt x="2283" y="10411"/>
                    <a:pt x="6347" y="6347"/>
                  </a:cubicBezTo>
                  <a:cubicBezTo>
                    <a:pt x="10411" y="2283"/>
                    <a:pt x="15922" y="0"/>
                    <a:pt x="21670" y="0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411439" cy="377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8596388" y="3702474"/>
            <a:ext cx="446291" cy="390505"/>
            <a:chOff x="0" y="0"/>
            <a:chExt cx="812800" cy="711200"/>
          </a:xfrm>
        </p:grpSpPr>
        <p:sp>
          <p:nvSpPr>
            <p:cNvPr id="15" name="Freeform 15"/>
            <p:cNvSpPr/>
            <p:nvPr/>
          </p:nvSpPr>
          <p:spPr>
            <a:xfrm>
              <a:off x="88741" y="130871"/>
              <a:ext cx="635319" cy="580329"/>
            </a:xfrm>
            <a:custGeom>
              <a:avLst/>
              <a:gdLst/>
              <a:ahLst/>
              <a:cxnLst/>
              <a:rect l="l" t="t" r="r" b="b"/>
              <a:pathLst>
                <a:path w="635319" h="580329">
                  <a:moveTo>
                    <a:pt x="429545" y="64930"/>
                  </a:moveTo>
                  <a:lnTo>
                    <a:pt x="612173" y="384528"/>
                  </a:lnTo>
                  <a:cubicBezTo>
                    <a:pt x="635318" y="425033"/>
                    <a:pt x="635152" y="474796"/>
                    <a:pt x="611736" y="515146"/>
                  </a:cubicBezTo>
                  <a:cubicBezTo>
                    <a:pt x="588321" y="555495"/>
                    <a:pt x="545197" y="580329"/>
                    <a:pt x="498545" y="580329"/>
                  </a:cubicBezTo>
                  <a:lnTo>
                    <a:pt x="136773" y="580329"/>
                  </a:lnTo>
                  <a:cubicBezTo>
                    <a:pt x="90121" y="580329"/>
                    <a:pt x="46997" y="555495"/>
                    <a:pt x="23581" y="515146"/>
                  </a:cubicBezTo>
                  <a:cubicBezTo>
                    <a:pt x="166" y="474796"/>
                    <a:pt x="0" y="425033"/>
                    <a:pt x="23145" y="384528"/>
                  </a:cubicBezTo>
                  <a:lnTo>
                    <a:pt x="205773" y="64930"/>
                  </a:lnTo>
                  <a:cubicBezTo>
                    <a:pt x="228716" y="24779"/>
                    <a:pt x="271415" y="0"/>
                    <a:pt x="317659" y="0"/>
                  </a:cubicBezTo>
                  <a:cubicBezTo>
                    <a:pt x="363903" y="0"/>
                    <a:pt x="406602" y="24779"/>
                    <a:pt x="429545" y="64930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8673400" y="7506091"/>
            <a:ext cx="446291" cy="390505"/>
            <a:chOff x="0" y="0"/>
            <a:chExt cx="812800" cy="711200"/>
          </a:xfrm>
        </p:grpSpPr>
        <p:sp>
          <p:nvSpPr>
            <p:cNvPr id="18" name="Freeform 18"/>
            <p:cNvSpPr/>
            <p:nvPr/>
          </p:nvSpPr>
          <p:spPr>
            <a:xfrm>
              <a:off x="88741" y="130871"/>
              <a:ext cx="635319" cy="580329"/>
            </a:xfrm>
            <a:custGeom>
              <a:avLst/>
              <a:gdLst/>
              <a:ahLst/>
              <a:cxnLst/>
              <a:rect l="l" t="t" r="r" b="b"/>
              <a:pathLst>
                <a:path w="635319" h="580329">
                  <a:moveTo>
                    <a:pt x="429545" y="64930"/>
                  </a:moveTo>
                  <a:lnTo>
                    <a:pt x="612173" y="384528"/>
                  </a:lnTo>
                  <a:cubicBezTo>
                    <a:pt x="635318" y="425033"/>
                    <a:pt x="635152" y="474796"/>
                    <a:pt x="611736" y="515146"/>
                  </a:cubicBezTo>
                  <a:cubicBezTo>
                    <a:pt x="588321" y="555495"/>
                    <a:pt x="545197" y="580329"/>
                    <a:pt x="498545" y="580329"/>
                  </a:cubicBezTo>
                  <a:lnTo>
                    <a:pt x="136773" y="580329"/>
                  </a:lnTo>
                  <a:cubicBezTo>
                    <a:pt x="90121" y="580329"/>
                    <a:pt x="46997" y="555495"/>
                    <a:pt x="23581" y="515146"/>
                  </a:cubicBezTo>
                  <a:cubicBezTo>
                    <a:pt x="166" y="474796"/>
                    <a:pt x="0" y="425033"/>
                    <a:pt x="23145" y="384528"/>
                  </a:cubicBezTo>
                  <a:lnTo>
                    <a:pt x="205773" y="64930"/>
                  </a:lnTo>
                  <a:cubicBezTo>
                    <a:pt x="228716" y="24779"/>
                    <a:pt x="271415" y="0"/>
                    <a:pt x="317659" y="0"/>
                  </a:cubicBezTo>
                  <a:cubicBezTo>
                    <a:pt x="363903" y="0"/>
                    <a:pt x="406602" y="24779"/>
                    <a:pt x="429545" y="64930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1283202" y="2708588"/>
            <a:ext cx="446291" cy="390505"/>
            <a:chOff x="0" y="0"/>
            <a:chExt cx="812800" cy="711200"/>
          </a:xfrm>
        </p:grpSpPr>
        <p:sp>
          <p:nvSpPr>
            <p:cNvPr id="21" name="Freeform 21"/>
            <p:cNvSpPr/>
            <p:nvPr/>
          </p:nvSpPr>
          <p:spPr>
            <a:xfrm>
              <a:off x="88741" y="130871"/>
              <a:ext cx="635319" cy="580329"/>
            </a:xfrm>
            <a:custGeom>
              <a:avLst/>
              <a:gdLst/>
              <a:ahLst/>
              <a:cxnLst/>
              <a:rect l="l" t="t" r="r" b="b"/>
              <a:pathLst>
                <a:path w="635319" h="580329">
                  <a:moveTo>
                    <a:pt x="429545" y="64930"/>
                  </a:moveTo>
                  <a:lnTo>
                    <a:pt x="612173" y="384528"/>
                  </a:lnTo>
                  <a:cubicBezTo>
                    <a:pt x="635318" y="425033"/>
                    <a:pt x="635152" y="474796"/>
                    <a:pt x="611736" y="515146"/>
                  </a:cubicBezTo>
                  <a:cubicBezTo>
                    <a:pt x="588321" y="555495"/>
                    <a:pt x="545197" y="580329"/>
                    <a:pt x="498545" y="580329"/>
                  </a:cubicBezTo>
                  <a:lnTo>
                    <a:pt x="136773" y="580329"/>
                  </a:lnTo>
                  <a:cubicBezTo>
                    <a:pt x="90121" y="580329"/>
                    <a:pt x="46997" y="555495"/>
                    <a:pt x="23581" y="515146"/>
                  </a:cubicBezTo>
                  <a:cubicBezTo>
                    <a:pt x="166" y="474796"/>
                    <a:pt x="0" y="425033"/>
                    <a:pt x="23145" y="384528"/>
                  </a:cubicBezTo>
                  <a:lnTo>
                    <a:pt x="205773" y="64930"/>
                  </a:lnTo>
                  <a:cubicBezTo>
                    <a:pt x="228716" y="24779"/>
                    <a:pt x="271415" y="0"/>
                    <a:pt x="317659" y="0"/>
                  </a:cubicBezTo>
                  <a:cubicBezTo>
                    <a:pt x="363903" y="0"/>
                    <a:pt x="406602" y="24779"/>
                    <a:pt x="429545" y="64930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23" name="Group 23"/>
          <p:cNvGrpSpPr/>
          <p:nvPr/>
        </p:nvGrpSpPr>
        <p:grpSpPr>
          <a:xfrm rot="-5400000">
            <a:off x="11255439" y="6672346"/>
            <a:ext cx="446291" cy="390505"/>
            <a:chOff x="0" y="0"/>
            <a:chExt cx="812800" cy="711200"/>
          </a:xfrm>
        </p:grpSpPr>
        <p:sp>
          <p:nvSpPr>
            <p:cNvPr id="24" name="Freeform 24"/>
            <p:cNvSpPr/>
            <p:nvPr/>
          </p:nvSpPr>
          <p:spPr>
            <a:xfrm>
              <a:off x="88741" y="130871"/>
              <a:ext cx="635319" cy="580329"/>
            </a:xfrm>
            <a:custGeom>
              <a:avLst/>
              <a:gdLst/>
              <a:ahLst/>
              <a:cxnLst/>
              <a:rect l="l" t="t" r="r" b="b"/>
              <a:pathLst>
                <a:path w="635319" h="580329">
                  <a:moveTo>
                    <a:pt x="429545" y="64930"/>
                  </a:moveTo>
                  <a:lnTo>
                    <a:pt x="612173" y="384528"/>
                  </a:lnTo>
                  <a:cubicBezTo>
                    <a:pt x="635318" y="425033"/>
                    <a:pt x="635152" y="474796"/>
                    <a:pt x="611736" y="515146"/>
                  </a:cubicBezTo>
                  <a:cubicBezTo>
                    <a:pt x="588321" y="555495"/>
                    <a:pt x="545197" y="580329"/>
                    <a:pt x="498545" y="580329"/>
                  </a:cubicBezTo>
                  <a:lnTo>
                    <a:pt x="136773" y="580329"/>
                  </a:lnTo>
                  <a:cubicBezTo>
                    <a:pt x="90121" y="580329"/>
                    <a:pt x="46997" y="555495"/>
                    <a:pt x="23581" y="515146"/>
                  </a:cubicBezTo>
                  <a:cubicBezTo>
                    <a:pt x="166" y="474796"/>
                    <a:pt x="0" y="425033"/>
                    <a:pt x="23145" y="384528"/>
                  </a:cubicBezTo>
                  <a:lnTo>
                    <a:pt x="205773" y="64930"/>
                  </a:lnTo>
                  <a:cubicBezTo>
                    <a:pt x="228716" y="24779"/>
                    <a:pt x="271415" y="0"/>
                    <a:pt x="317659" y="0"/>
                  </a:cubicBezTo>
                  <a:cubicBezTo>
                    <a:pt x="363903" y="0"/>
                    <a:pt x="406602" y="24779"/>
                    <a:pt x="429545" y="64930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598169" y="3667793"/>
            <a:ext cx="5359058" cy="2426156"/>
            <a:chOff x="0" y="0"/>
            <a:chExt cx="1411439" cy="63898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11439" cy="638988"/>
            </a:xfrm>
            <a:custGeom>
              <a:avLst/>
              <a:gdLst/>
              <a:ahLst/>
              <a:cxnLst/>
              <a:rect l="l" t="t" r="r" b="b"/>
              <a:pathLst>
                <a:path w="1411439" h="638988">
                  <a:moveTo>
                    <a:pt x="21670" y="0"/>
                  </a:moveTo>
                  <a:lnTo>
                    <a:pt x="1389770" y="0"/>
                  </a:lnTo>
                  <a:cubicBezTo>
                    <a:pt x="1395517" y="0"/>
                    <a:pt x="1401028" y="2283"/>
                    <a:pt x="1405092" y="6347"/>
                  </a:cubicBezTo>
                  <a:cubicBezTo>
                    <a:pt x="1409156" y="10411"/>
                    <a:pt x="1411439" y="15922"/>
                    <a:pt x="1411439" y="21670"/>
                  </a:cubicBezTo>
                  <a:lnTo>
                    <a:pt x="1411439" y="617318"/>
                  </a:lnTo>
                  <a:cubicBezTo>
                    <a:pt x="1411439" y="623065"/>
                    <a:pt x="1409156" y="628577"/>
                    <a:pt x="1405092" y="632641"/>
                  </a:cubicBezTo>
                  <a:cubicBezTo>
                    <a:pt x="1401028" y="636705"/>
                    <a:pt x="1395517" y="638988"/>
                    <a:pt x="1389770" y="638988"/>
                  </a:cubicBezTo>
                  <a:lnTo>
                    <a:pt x="21670" y="638988"/>
                  </a:lnTo>
                  <a:cubicBezTo>
                    <a:pt x="15922" y="638988"/>
                    <a:pt x="10411" y="636705"/>
                    <a:pt x="6347" y="632641"/>
                  </a:cubicBezTo>
                  <a:cubicBezTo>
                    <a:pt x="2283" y="628577"/>
                    <a:pt x="0" y="623065"/>
                    <a:pt x="0" y="617318"/>
                  </a:cubicBezTo>
                  <a:lnTo>
                    <a:pt x="0" y="21670"/>
                  </a:lnTo>
                  <a:cubicBezTo>
                    <a:pt x="0" y="15922"/>
                    <a:pt x="2283" y="10411"/>
                    <a:pt x="6347" y="6347"/>
                  </a:cubicBezTo>
                  <a:cubicBezTo>
                    <a:pt x="10411" y="2283"/>
                    <a:pt x="15922" y="0"/>
                    <a:pt x="21670" y="0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1411439" cy="6866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598169" y="7645639"/>
            <a:ext cx="5359058" cy="1592618"/>
            <a:chOff x="0" y="0"/>
            <a:chExt cx="1411439" cy="4194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11439" cy="419455"/>
            </a:xfrm>
            <a:custGeom>
              <a:avLst/>
              <a:gdLst/>
              <a:ahLst/>
              <a:cxnLst/>
              <a:rect l="l" t="t" r="r" b="b"/>
              <a:pathLst>
                <a:path w="1411439" h="419455">
                  <a:moveTo>
                    <a:pt x="21670" y="0"/>
                  </a:moveTo>
                  <a:lnTo>
                    <a:pt x="1389770" y="0"/>
                  </a:lnTo>
                  <a:cubicBezTo>
                    <a:pt x="1395517" y="0"/>
                    <a:pt x="1401028" y="2283"/>
                    <a:pt x="1405092" y="6347"/>
                  </a:cubicBezTo>
                  <a:cubicBezTo>
                    <a:pt x="1409156" y="10411"/>
                    <a:pt x="1411439" y="15922"/>
                    <a:pt x="1411439" y="21670"/>
                  </a:cubicBezTo>
                  <a:lnTo>
                    <a:pt x="1411439" y="397785"/>
                  </a:lnTo>
                  <a:cubicBezTo>
                    <a:pt x="1411439" y="403532"/>
                    <a:pt x="1409156" y="409044"/>
                    <a:pt x="1405092" y="413108"/>
                  </a:cubicBezTo>
                  <a:cubicBezTo>
                    <a:pt x="1401028" y="417172"/>
                    <a:pt x="1395517" y="419455"/>
                    <a:pt x="1389770" y="419455"/>
                  </a:cubicBezTo>
                  <a:lnTo>
                    <a:pt x="21670" y="419455"/>
                  </a:lnTo>
                  <a:cubicBezTo>
                    <a:pt x="15922" y="419455"/>
                    <a:pt x="10411" y="417172"/>
                    <a:pt x="6347" y="413108"/>
                  </a:cubicBezTo>
                  <a:cubicBezTo>
                    <a:pt x="2283" y="409044"/>
                    <a:pt x="0" y="403532"/>
                    <a:pt x="0" y="397785"/>
                  </a:cubicBezTo>
                  <a:lnTo>
                    <a:pt x="0" y="21670"/>
                  </a:lnTo>
                  <a:cubicBezTo>
                    <a:pt x="0" y="15922"/>
                    <a:pt x="2283" y="10411"/>
                    <a:pt x="6347" y="6347"/>
                  </a:cubicBezTo>
                  <a:cubicBezTo>
                    <a:pt x="10411" y="2283"/>
                    <a:pt x="15922" y="0"/>
                    <a:pt x="21670" y="0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1411439" cy="467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32" name="Group 32"/>
          <p:cNvGrpSpPr/>
          <p:nvPr/>
        </p:nvGrpSpPr>
        <p:grpSpPr>
          <a:xfrm rot="-5400000">
            <a:off x="11283202" y="4660817"/>
            <a:ext cx="446291" cy="390505"/>
            <a:chOff x="0" y="0"/>
            <a:chExt cx="812800" cy="711200"/>
          </a:xfrm>
        </p:grpSpPr>
        <p:sp>
          <p:nvSpPr>
            <p:cNvPr id="33" name="Freeform 33"/>
            <p:cNvSpPr/>
            <p:nvPr/>
          </p:nvSpPr>
          <p:spPr>
            <a:xfrm>
              <a:off x="88741" y="130871"/>
              <a:ext cx="635319" cy="580329"/>
            </a:xfrm>
            <a:custGeom>
              <a:avLst/>
              <a:gdLst/>
              <a:ahLst/>
              <a:cxnLst/>
              <a:rect l="l" t="t" r="r" b="b"/>
              <a:pathLst>
                <a:path w="635319" h="580329">
                  <a:moveTo>
                    <a:pt x="429545" y="64930"/>
                  </a:moveTo>
                  <a:lnTo>
                    <a:pt x="612173" y="384528"/>
                  </a:lnTo>
                  <a:cubicBezTo>
                    <a:pt x="635318" y="425033"/>
                    <a:pt x="635152" y="474796"/>
                    <a:pt x="611736" y="515146"/>
                  </a:cubicBezTo>
                  <a:cubicBezTo>
                    <a:pt x="588321" y="555495"/>
                    <a:pt x="545197" y="580329"/>
                    <a:pt x="498545" y="580329"/>
                  </a:cubicBezTo>
                  <a:lnTo>
                    <a:pt x="136773" y="580329"/>
                  </a:lnTo>
                  <a:cubicBezTo>
                    <a:pt x="90121" y="580329"/>
                    <a:pt x="46997" y="555495"/>
                    <a:pt x="23581" y="515146"/>
                  </a:cubicBezTo>
                  <a:cubicBezTo>
                    <a:pt x="166" y="474796"/>
                    <a:pt x="0" y="425033"/>
                    <a:pt x="23145" y="384528"/>
                  </a:cubicBezTo>
                  <a:lnTo>
                    <a:pt x="205773" y="64930"/>
                  </a:lnTo>
                  <a:cubicBezTo>
                    <a:pt x="228716" y="24779"/>
                    <a:pt x="271415" y="0"/>
                    <a:pt x="317659" y="0"/>
                  </a:cubicBezTo>
                  <a:cubicBezTo>
                    <a:pt x="363903" y="0"/>
                    <a:pt x="406602" y="24779"/>
                    <a:pt x="429545" y="64930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35" name="Group 35"/>
          <p:cNvGrpSpPr/>
          <p:nvPr/>
        </p:nvGrpSpPr>
        <p:grpSpPr>
          <a:xfrm rot="-5400000">
            <a:off x="11255439" y="8254557"/>
            <a:ext cx="446291" cy="390505"/>
            <a:chOff x="0" y="0"/>
            <a:chExt cx="812800" cy="711200"/>
          </a:xfrm>
        </p:grpSpPr>
        <p:sp>
          <p:nvSpPr>
            <p:cNvPr id="36" name="Freeform 36"/>
            <p:cNvSpPr/>
            <p:nvPr/>
          </p:nvSpPr>
          <p:spPr>
            <a:xfrm>
              <a:off x="88741" y="130871"/>
              <a:ext cx="635319" cy="580329"/>
            </a:xfrm>
            <a:custGeom>
              <a:avLst/>
              <a:gdLst/>
              <a:ahLst/>
              <a:cxnLst/>
              <a:rect l="l" t="t" r="r" b="b"/>
              <a:pathLst>
                <a:path w="635319" h="580329">
                  <a:moveTo>
                    <a:pt x="429545" y="64930"/>
                  </a:moveTo>
                  <a:lnTo>
                    <a:pt x="612173" y="384528"/>
                  </a:lnTo>
                  <a:cubicBezTo>
                    <a:pt x="635318" y="425033"/>
                    <a:pt x="635152" y="474796"/>
                    <a:pt x="611736" y="515146"/>
                  </a:cubicBezTo>
                  <a:cubicBezTo>
                    <a:pt x="588321" y="555495"/>
                    <a:pt x="545197" y="580329"/>
                    <a:pt x="498545" y="580329"/>
                  </a:cubicBezTo>
                  <a:lnTo>
                    <a:pt x="136773" y="580329"/>
                  </a:lnTo>
                  <a:cubicBezTo>
                    <a:pt x="90121" y="580329"/>
                    <a:pt x="46997" y="555495"/>
                    <a:pt x="23581" y="515146"/>
                  </a:cubicBezTo>
                  <a:cubicBezTo>
                    <a:pt x="166" y="474796"/>
                    <a:pt x="0" y="425033"/>
                    <a:pt x="23145" y="384528"/>
                  </a:cubicBezTo>
                  <a:lnTo>
                    <a:pt x="205773" y="64930"/>
                  </a:lnTo>
                  <a:cubicBezTo>
                    <a:pt x="228716" y="24779"/>
                    <a:pt x="271415" y="0"/>
                    <a:pt x="317659" y="0"/>
                  </a:cubicBezTo>
                  <a:cubicBezTo>
                    <a:pt x="363903" y="0"/>
                    <a:pt x="406602" y="24779"/>
                    <a:pt x="429545" y="64930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6351746" y="2825077"/>
            <a:ext cx="2082036" cy="5802217"/>
            <a:chOff x="0" y="0"/>
            <a:chExt cx="548355" cy="1528156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48355" cy="1528156"/>
            </a:xfrm>
            <a:custGeom>
              <a:avLst/>
              <a:gdLst/>
              <a:ahLst/>
              <a:cxnLst/>
              <a:rect l="l" t="t" r="r" b="b"/>
              <a:pathLst>
                <a:path w="548355" h="1528156">
                  <a:moveTo>
                    <a:pt x="55777" y="0"/>
                  </a:moveTo>
                  <a:lnTo>
                    <a:pt x="492579" y="0"/>
                  </a:lnTo>
                  <a:cubicBezTo>
                    <a:pt x="523383" y="0"/>
                    <a:pt x="548355" y="24972"/>
                    <a:pt x="548355" y="55777"/>
                  </a:cubicBezTo>
                  <a:lnTo>
                    <a:pt x="548355" y="1472379"/>
                  </a:lnTo>
                  <a:cubicBezTo>
                    <a:pt x="548355" y="1503184"/>
                    <a:pt x="523383" y="1528156"/>
                    <a:pt x="492579" y="1528156"/>
                  </a:cubicBezTo>
                  <a:lnTo>
                    <a:pt x="55777" y="1528156"/>
                  </a:lnTo>
                  <a:cubicBezTo>
                    <a:pt x="24972" y="1528156"/>
                    <a:pt x="0" y="1503184"/>
                    <a:pt x="0" y="1472379"/>
                  </a:cubicBezTo>
                  <a:lnTo>
                    <a:pt x="0" y="55777"/>
                  </a:lnTo>
                  <a:cubicBezTo>
                    <a:pt x="0" y="24972"/>
                    <a:pt x="24972" y="0"/>
                    <a:pt x="55777" y="0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548355" cy="1575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41" name="Group 41"/>
          <p:cNvGrpSpPr/>
          <p:nvPr/>
        </p:nvGrpSpPr>
        <p:grpSpPr>
          <a:xfrm rot="-5400000">
            <a:off x="5720072" y="5702831"/>
            <a:ext cx="1078416" cy="390505"/>
            <a:chOff x="0" y="0"/>
            <a:chExt cx="1964046" cy="711200"/>
          </a:xfrm>
        </p:grpSpPr>
        <p:sp>
          <p:nvSpPr>
            <p:cNvPr id="42" name="Freeform 42"/>
            <p:cNvSpPr/>
            <p:nvPr/>
          </p:nvSpPr>
          <p:spPr>
            <a:xfrm>
              <a:off x="60513" y="22080"/>
              <a:ext cx="1843021" cy="689120"/>
            </a:xfrm>
            <a:custGeom>
              <a:avLst/>
              <a:gdLst/>
              <a:ahLst/>
              <a:cxnLst/>
              <a:rect l="l" t="t" r="r" b="b"/>
              <a:pathLst>
                <a:path w="1843021" h="689120">
                  <a:moveTo>
                    <a:pt x="997096" y="32661"/>
                  </a:moveTo>
                  <a:lnTo>
                    <a:pt x="1827947" y="634379"/>
                  </a:lnTo>
                  <a:cubicBezTo>
                    <a:pt x="1838566" y="642070"/>
                    <a:pt x="1843021" y="655726"/>
                    <a:pt x="1838979" y="668199"/>
                  </a:cubicBezTo>
                  <a:cubicBezTo>
                    <a:pt x="1834936" y="680672"/>
                    <a:pt x="1823318" y="689120"/>
                    <a:pt x="1810207" y="689120"/>
                  </a:cubicBezTo>
                  <a:lnTo>
                    <a:pt x="32814" y="689120"/>
                  </a:lnTo>
                  <a:cubicBezTo>
                    <a:pt x="19702" y="689120"/>
                    <a:pt x="8084" y="680672"/>
                    <a:pt x="4042" y="668199"/>
                  </a:cubicBezTo>
                  <a:cubicBezTo>
                    <a:pt x="0" y="655726"/>
                    <a:pt x="4454" y="642070"/>
                    <a:pt x="15073" y="634379"/>
                  </a:cubicBezTo>
                  <a:lnTo>
                    <a:pt x="845924" y="32661"/>
                  </a:lnTo>
                  <a:cubicBezTo>
                    <a:pt x="891022" y="0"/>
                    <a:pt x="951998" y="0"/>
                    <a:pt x="997096" y="32661"/>
                  </a:cubicBezTo>
                  <a:close/>
                </a:path>
              </a:pathLst>
            </a:custGeom>
            <a:solidFill>
              <a:srgbClr val="F5C941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306882" y="282575"/>
              <a:ext cx="1350282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502329" y="4461986"/>
            <a:ext cx="2932924" cy="2932924"/>
            <a:chOff x="0" y="0"/>
            <a:chExt cx="3910566" cy="3910566"/>
          </a:xfrm>
        </p:grpSpPr>
        <p:sp>
          <p:nvSpPr>
            <p:cNvPr id="45" name="Freeform 45"/>
            <p:cNvSpPr/>
            <p:nvPr/>
          </p:nvSpPr>
          <p:spPr>
            <a:xfrm>
              <a:off x="1223294" y="1216802"/>
              <a:ext cx="1604577" cy="1499550"/>
            </a:xfrm>
            <a:custGeom>
              <a:avLst/>
              <a:gdLst/>
              <a:ahLst/>
              <a:cxnLst/>
              <a:rect l="l" t="t" r="r" b="b"/>
              <a:pathLst>
                <a:path w="1604577" h="1499550">
                  <a:moveTo>
                    <a:pt x="0" y="0"/>
                  </a:moveTo>
                  <a:lnTo>
                    <a:pt x="1604578" y="0"/>
                  </a:lnTo>
                  <a:lnTo>
                    <a:pt x="1604578" y="1499550"/>
                  </a:lnTo>
                  <a:lnTo>
                    <a:pt x="0" y="1499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 noProof="0" dirty="0"/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0" y="0"/>
              <a:ext cx="3910566" cy="3910566"/>
              <a:chOff x="0" y="0"/>
              <a:chExt cx="812800" cy="8128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19100" cap="sq">
                <a:solidFill>
                  <a:srgbClr val="F5C94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MX" noProof="0" dirty="0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04"/>
                  </a:lnSpc>
                </a:pPr>
                <a:endParaRPr lang="es-MX" noProof="0" dirty="0"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3778020" y="5358875"/>
            <a:ext cx="2200283" cy="1078416"/>
            <a:chOff x="0" y="0"/>
            <a:chExt cx="579498" cy="284027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579498" cy="284027"/>
            </a:xfrm>
            <a:custGeom>
              <a:avLst/>
              <a:gdLst/>
              <a:ahLst/>
              <a:cxnLst/>
              <a:rect l="l" t="t" r="r" b="b"/>
              <a:pathLst>
                <a:path w="579498" h="284027">
                  <a:moveTo>
                    <a:pt x="0" y="0"/>
                  </a:moveTo>
                  <a:lnTo>
                    <a:pt x="579498" y="0"/>
                  </a:lnTo>
                  <a:lnTo>
                    <a:pt x="579498" y="284027"/>
                  </a:lnTo>
                  <a:lnTo>
                    <a:pt x="0" y="2840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 noProof="0" dirty="0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47625"/>
              <a:ext cx="579498" cy="331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4"/>
                </a:lnSpc>
              </a:pPr>
              <a:endParaRPr lang="es-MX" noProof="0" dirty="0"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9039293" y="2777452"/>
            <a:ext cx="1813869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 err="1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a.Situacionales</a:t>
            </a:r>
            <a:endParaRPr lang="es-MX" sz="1988" noProof="0" dirty="0">
              <a:solidFill>
                <a:srgbClr val="3E5163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9116305" y="6644692"/>
            <a:ext cx="1813869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 err="1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a.Situacionales</a:t>
            </a:r>
            <a:endParaRPr lang="es-MX" sz="1988" noProof="0" dirty="0">
              <a:solidFill>
                <a:srgbClr val="3E5163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1893723" y="2390715"/>
            <a:ext cx="4168276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a.1. Peligros y amenazas cotidianas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893723" y="6354473"/>
            <a:ext cx="4564563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a.1. Ambiente educativo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039293" y="4601129"/>
            <a:ext cx="1222829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s-MX" sz="1988" noProof="0" dirty="0" err="1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b.Sociales</a:t>
            </a:r>
            <a:endParaRPr lang="es-MX" sz="1988" noProof="0" dirty="0">
              <a:solidFill>
                <a:srgbClr val="3E5163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9116305" y="8233843"/>
            <a:ext cx="1222829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s-MX" sz="1988" noProof="0" dirty="0" err="1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b.Sociales</a:t>
            </a:r>
            <a:endParaRPr lang="es-MX" sz="1988" noProof="0" dirty="0">
              <a:solidFill>
                <a:srgbClr val="3E5163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1893723" y="2963793"/>
            <a:ext cx="3833657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a.2. Daño patrimonial y personal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1893723" y="6927551"/>
            <a:ext cx="4168276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a.2. Seguridad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1893723" y="3780309"/>
            <a:ext cx="4168276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b.1. Conflicto y violencia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1893723" y="7798039"/>
            <a:ext cx="4611185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b.1. Equipos profesionales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1893723" y="4353386"/>
            <a:ext cx="4952584" cy="701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4"/>
              </a:lnSpc>
            </a:pPr>
            <a:r>
              <a:rPr lang="es-MX" sz="1988" noProof="0" dirty="0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b.2. Sustancias Psicoactivas</a:t>
            </a:r>
          </a:p>
          <a:p>
            <a:pPr algn="l">
              <a:lnSpc>
                <a:spcPts val="2784"/>
              </a:lnSpc>
              <a:spcBef>
                <a:spcPct val="0"/>
              </a:spcBef>
            </a:pPr>
            <a:endParaRPr lang="es-MX" sz="1988" noProof="0" dirty="0">
              <a:solidFill>
                <a:srgbClr val="3E5163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11893723" y="4921995"/>
            <a:ext cx="4952584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b.3. Salud mental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1893723" y="5418327"/>
            <a:ext cx="4952584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b.4. Negligencia de personas responsables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1893723" y="8243368"/>
            <a:ext cx="4459788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b.2. Programas de apoyo externo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1893723" y="8688152"/>
            <a:ext cx="4836673" cy="34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4"/>
              </a:lnSpc>
              <a:spcBef>
                <a:spcPct val="0"/>
              </a:spcBef>
            </a:pPr>
            <a:r>
              <a:rPr lang="es-MX" sz="1988" noProof="0" dirty="0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b.3. Integración de la comunidad educativa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6533040" y="3603631"/>
            <a:ext cx="1719448" cy="517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8"/>
              </a:lnSpc>
            </a:pPr>
            <a:r>
              <a:rPr lang="es-MX" sz="1988" noProof="0" dirty="0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1.1. Factores de riesgo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6571140" y="7423485"/>
            <a:ext cx="1500294" cy="517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88"/>
              </a:lnSpc>
              <a:spcBef>
                <a:spcPct val="0"/>
              </a:spcBef>
            </a:pPr>
            <a:r>
              <a:rPr lang="es-MX" sz="1988" u="none" strike="noStrike" noProof="0" dirty="0">
                <a:solidFill>
                  <a:srgbClr val="3E516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1.2. Factores protectores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967620" y="5353426"/>
            <a:ext cx="1953700" cy="1064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1"/>
              </a:lnSpc>
            </a:pPr>
            <a:r>
              <a:rPr lang="es-MX" sz="1972" b="1" noProof="0" dirty="0">
                <a:solidFill>
                  <a:srgbClr val="F5C941"/>
                </a:solidFill>
                <a:latin typeface="Mero Thai Bold"/>
                <a:ea typeface="Mero Thai Bold"/>
                <a:cs typeface="Mero Thai Bold"/>
                <a:sym typeface="Mero Thai Bold"/>
              </a:rPr>
              <a:t>1.SEGURIDAD </a:t>
            </a:r>
          </a:p>
          <a:p>
            <a:pPr algn="ctr">
              <a:lnSpc>
                <a:spcPts val="2761"/>
              </a:lnSpc>
            </a:pPr>
            <a:r>
              <a:rPr lang="es-MX" sz="1972" b="1" noProof="0" dirty="0">
                <a:solidFill>
                  <a:srgbClr val="F5C941"/>
                </a:solidFill>
                <a:latin typeface="Mero Thai Bold"/>
                <a:ea typeface="Mero Thai Bold"/>
                <a:cs typeface="Mero Thai Bold"/>
                <a:sym typeface="Mero Thai Bold"/>
              </a:rPr>
              <a:t>Y RIESGO </a:t>
            </a:r>
          </a:p>
          <a:p>
            <a:pPr algn="ctr">
              <a:lnSpc>
                <a:spcPts val="2761"/>
              </a:lnSpc>
              <a:spcBef>
                <a:spcPct val="0"/>
              </a:spcBef>
            </a:pPr>
            <a:r>
              <a:rPr lang="es-MX" sz="1972" b="1" noProof="0" dirty="0">
                <a:solidFill>
                  <a:srgbClr val="F5C941"/>
                </a:solidFill>
                <a:latin typeface="Mero Thai Bold"/>
                <a:ea typeface="Mero Thai Bold"/>
                <a:cs typeface="Mero Thai Bold"/>
                <a:sym typeface="Mero Thai Bold"/>
              </a:rPr>
              <a:t>INTERNO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2237552" y="768070"/>
            <a:ext cx="14891125" cy="953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25"/>
              </a:lnSpc>
            </a:pPr>
            <a:r>
              <a:rPr lang="es-MX" sz="5589" b="1" noProof="0" dirty="0">
                <a:solidFill>
                  <a:srgbClr val="3E516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Diagnóstico Dimensión 1</a:t>
            </a:r>
          </a:p>
        </p:txBody>
      </p:sp>
      <p:sp>
        <p:nvSpPr>
          <p:cNvPr id="71" name="Freeform 71"/>
          <p:cNvSpPr/>
          <p:nvPr/>
        </p:nvSpPr>
        <p:spPr>
          <a:xfrm>
            <a:off x="845022" y="713196"/>
            <a:ext cx="893270" cy="961798"/>
          </a:xfrm>
          <a:custGeom>
            <a:avLst/>
            <a:gdLst/>
            <a:ahLst/>
            <a:cxnLst/>
            <a:rect l="l" t="t" r="r" b="b"/>
            <a:pathLst>
              <a:path w="893270" h="961798">
                <a:moveTo>
                  <a:pt x="0" y="0"/>
                </a:moveTo>
                <a:lnTo>
                  <a:pt x="893271" y="0"/>
                </a:lnTo>
                <a:lnTo>
                  <a:pt x="893271" y="961798"/>
                </a:lnTo>
                <a:lnTo>
                  <a:pt x="0" y="9617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MX" noProof="0" dirty="0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1620</Words>
  <Application>Microsoft Office PowerPoint</Application>
  <PresentationFormat>Personalizado</PresentationFormat>
  <Paragraphs>218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8" baseType="lpstr">
      <vt:lpstr>Montserrat Bold</vt:lpstr>
      <vt:lpstr>Montserrat Bold Italics</vt:lpstr>
      <vt:lpstr>Glacial Indifference</vt:lpstr>
      <vt:lpstr>Calibri</vt:lpstr>
      <vt:lpstr>Montserrat</vt:lpstr>
      <vt:lpstr>Mero Thai Bold</vt:lpstr>
      <vt:lpstr>Arial</vt:lpstr>
      <vt:lpstr>Mero Thai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Planes SEGURED MEP CNE - General</dc:title>
  <dc:creator>leosanchez</dc:creator>
  <cp:lastModifiedBy>leosanchez</cp:lastModifiedBy>
  <cp:revision>22</cp:revision>
  <dcterms:created xsi:type="dcterms:W3CDTF">2006-08-16T00:00:00Z</dcterms:created>
  <dcterms:modified xsi:type="dcterms:W3CDTF">2025-09-29T15:59:41Z</dcterms:modified>
  <dc:identifier>DAGZF43qv6w</dc:identifier>
</cp:coreProperties>
</file>