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5" r:id="rId2"/>
    <p:sldId id="287" r:id="rId3"/>
    <p:sldId id="416" r:id="rId4"/>
    <p:sldId id="359" r:id="rId5"/>
    <p:sldId id="260" r:id="rId6"/>
    <p:sldId id="261" r:id="rId7"/>
    <p:sldId id="381" r:id="rId8"/>
    <p:sldId id="383" r:id="rId9"/>
    <p:sldId id="413" r:id="rId10"/>
    <p:sldId id="414" r:id="rId11"/>
    <p:sldId id="417" r:id="rId12"/>
    <p:sldId id="384" r:id="rId13"/>
    <p:sldId id="409" r:id="rId14"/>
    <p:sldId id="385" r:id="rId15"/>
    <p:sldId id="411" r:id="rId16"/>
    <p:sldId id="412" r:id="rId17"/>
    <p:sldId id="360" r:id="rId18"/>
    <p:sldId id="262" r:id="rId19"/>
    <p:sldId id="373" r:id="rId20"/>
    <p:sldId id="263" r:id="rId21"/>
    <p:sldId id="264" r:id="rId22"/>
    <p:sldId id="387" r:id="rId23"/>
    <p:sldId id="388" r:id="rId24"/>
    <p:sldId id="391" r:id="rId25"/>
    <p:sldId id="392" r:id="rId26"/>
    <p:sldId id="393" r:id="rId27"/>
    <p:sldId id="394" r:id="rId28"/>
    <p:sldId id="395" r:id="rId29"/>
    <p:sldId id="396" r:id="rId30"/>
    <p:sldId id="397" r:id="rId31"/>
    <p:sldId id="398" r:id="rId32"/>
    <p:sldId id="399" r:id="rId33"/>
    <p:sldId id="401" r:id="rId34"/>
    <p:sldId id="402" r:id="rId35"/>
    <p:sldId id="403" r:id="rId36"/>
    <p:sldId id="404" r:id="rId37"/>
    <p:sldId id="405" r:id="rId38"/>
    <p:sldId id="406" r:id="rId39"/>
    <p:sldId id="407" r:id="rId40"/>
    <p:sldId id="408" r:id="rId41"/>
    <p:sldId id="418" r:id="rId42"/>
    <p:sldId id="415" r:id="rId43"/>
    <p:sldId id="28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C1065-D018-405B-80E5-AD82827A0E3B}" v="2122" dt="2024-11-12T13:53:24.74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79" d="100"/>
          <a:sy n="79" d="100"/>
        </p:scale>
        <p:origin x="384" y="72"/>
      </p:cViewPr>
      <p:guideLst>
        <p:guide orient="horz" pos="2160"/>
        <p:guide pos="39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F8133-88EF-44F4-B233-43E6688529A5}"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s-CR"/>
        </a:p>
      </dgm:t>
    </dgm:pt>
    <dgm:pt modelId="{00413AC0-82A7-462E-99B9-88FCBE01C793}">
      <dgm:prSet phldrT="[Texto]" custT="1"/>
      <dgm:spPr>
        <a:solidFill>
          <a:schemeClr val="accent6">
            <a:lumMod val="40000"/>
            <a:lumOff val="60000"/>
          </a:schemeClr>
        </a:solidFill>
        <a:ln w="19050">
          <a:solidFill>
            <a:schemeClr val="accent1"/>
          </a:solidFill>
          <a:prstDash val="dashDot"/>
        </a:ln>
      </dgm:spPr>
      <dgm:t>
        <a:bodyPr/>
        <a:lstStyle/>
        <a:p>
          <a:r>
            <a:rPr lang="es-ES" sz="1600" b="1" dirty="0">
              <a:solidFill>
                <a:schemeClr val="tx1"/>
              </a:solidFill>
            </a:rPr>
            <a:t>2. Plan de estudios  firmado y sellado  </a:t>
          </a:r>
          <a:endParaRPr lang="es-CR" sz="1600" b="1" dirty="0">
            <a:solidFill>
              <a:schemeClr val="tx1"/>
            </a:solidFill>
          </a:endParaRPr>
        </a:p>
      </dgm:t>
    </dgm:pt>
    <dgm:pt modelId="{8C0FD0D8-0FF9-49CD-AC96-0BBC73BD32B9}" type="parTrans" cxnId="{F1F0C6D5-AFF1-4356-A3B9-DDCF78118DB5}">
      <dgm:prSet/>
      <dgm:spPr/>
      <dgm:t>
        <a:bodyPr/>
        <a:lstStyle/>
        <a:p>
          <a:endParaRPr lang="es-CR">
            <a:solidFill>
              <a:schemeClr val="tx1"/>
            </a:solidFill>
          </a:endParaRPr>
        </a:p>
      </dgm:t>
    </dgm:pt>
    <dgm:pt modelId="{EC6688DB-7979-4B07-8BE8-D278C9E2204C}" type="sibTrans" cxnId="{F1F0C6D5-AFF1-4356-A3B9-DDCF78118DB5}">
      <dgm:prSet/>
      <dgm:spPr/>
      <dgm:t>
        <a:bodyPr/>
        <a:lstStyle/>
        <a:p>
          <a:endParaRPr lang="es-CR">
            <a:solidFill>
              <a:schemeClr val="tx1"/>
            </a:solidFill>
          </a:endParaRPr>
        </a:p>
      </dgm:t>
    </dgm:pt>
    <dgm:pt modelId="{A1245DE8-E6DF-475B-B5C4-9FAE07B090BA}">
      <dgm:prSet phldrT="[Texto]" custT="1"/>
      <dgm:spPr>
        <a:solidFill>
          <a:schemeClr val="accent6">
            <a:lumMod val="40000"/>
            <a:lumOff val="60000"/>
          </a:schemeClr>
        </a:solidFill>
        <a:ln w="19050">
          <a:solidFill>
            <a:schemeClr val="accent1"/>
          </a:solidFill>
          <a:prstDash val="dashDot"/>
        </a:ln>
      </dgm:spPr>
      <dgm:t>
        <a:bodyPr/>
        <a:lstStyle/>
        <a:p>
          <a:r>
            <a:rPr lang="es-ES" sz="1600" b="1" dirty="0">
              <a:solidFill>
                <a:schemeClr val="tx1"/>
              </a:solidFill>
            </a:rPr>
            <a:t>3. Copia documento  identidad por ambos lados y vigente </a:t>
          </a:r>
          <a:endParaRPr lang="es-CR" sz="1600" b="1" dirty="0">
            <a:solidFill>
              <a:schemeClr val="tx1"/>
            </a:solidFill>
          </a:endParaRPr>
        </a:p>
      </dgm:t>
    </dgm:pt>
    <dgm:pt modelId="{D710416F-FC60-4A38-83A8-3C9CDE5EAF80}" type="parTrans" cxnId="{CA342A11-CFCC-47D8-9B60-D67E10F2CE25}">
      <dgm:prSet/>
      <dgm:spPr/>
      <dgm:t>
        <a:bodyPr/>
        <a:lstStyle/>
        <a:p>
          <a:endParaRPr lang="es-CR">
            <a:solidFill>
              <a:schemeClr val="tx1"/>
            </a:solidFill>
          </a:endParaRPr>
        </a:p>
      </dgm:t>
    </dgm:pt>
    <dgm:pt modelId="{9AE911A9-D4EF-48DC-8A60-A2ABE27D97C1}" type="sibTrans" cxnId="{CA342A11-CFCC-47D8-9B60-D67E10F2CE25}">
      <dgm:prSet/>
      <dgm:spPr/>
      <dgm:t>
        <a:bodyPr/>
        <a:lstStyle/>
        <a:p>
          <a:endParaRPr lang="es-CR">
            <a:solidFill>
              <a:schemeClr val="tx1"/>
            </a:solidFill>
          </a:endParaRPr>
        </a:p>
      </dgm:t>
    </dgm:pt>
    <dgm:pt modelId="{09A14290-42BB-4074-B5DA-9F2D96A9B16A}">
      <dgm:prSet phldrT="[Texto]" custT="1"/>
      <dgm:spPr>
        <a:solidFill>
          <a:schemeClr val="accent6">
            <a:lumMod val="40000"/>
            <a:lumOff val="60000"/>
          </a:schemeClr>
        </a:solidFill>
        <a:ln w="19050">
          <a:solidFill>
            <a:schemeClr val="accent1"/>
          </a:solidFill>
          <a:prstDash val="dashDot"/>
        </a:ln>
      </dgm:spPr>
      <dgm:t>
        <a:bodyPr/>
        <a:lstStyle/>
        <a:p>
          <a:r>
            <a:rPr lang="es-ES" sz="1400" b="1" dirty="0">
              <a:solidFill>
                <a:schemeClr val="tx1"/>
              </a:solidFill>
            </a:rPr>
            <a:t>5. Si es estudiante de Universidad Pública  (UNED, UNA, UTN, UCR, TEC, CUN Limón, CUC Cartago) debe presentar constancia (de tener o no) beca, debe estar firmada y sellada con información sobre la beca del periodo que cursa al momento de solicitar beca. (En caso de no tener beca también debe presentar la certificación que lo indique)</a:t>
          </a:r>
          <a:endParaRPr lang="es-CR" sz="1400" b="1" dirty="0">
            <a:solidFill>
              <a:schemeClr val="tx1"/>
            </a:solidFill>
          </a:endParaRPr>
        </a:p>
      </dgm:t>
    </dgm:pt>
    <dgm:pt modelId="{4251C893-3FBC-4249-AC09-59F7702B7E53}" type="parTrans" cxnId="{D888A83A-9AE1-48AE-BA97-C18D7306BE50}">
      <dgm:prSet/>
      <dgm:spPr/>
      <dgm:t>
        <a:bodyPr/>
        <a:lstStyle/>
        <a:p>
          <a:endParaRPr lang="es-CR">
            <a:solidFill>
              <a:schemeClr val="tx1"/>
            </a:solidFill>
          </a:endParaRPr>
        </a:p>
      </dgm:t>
    </dgm:pt>
    <dgm:pt modelId="{D29A6E16-865C-406C-A405-13F688A1B542}" type="sibTrans" cxnId="{D888A83A-9AE1-48AE-BA97-C18D7306BE50}">
      <dgm:prSet/>
      <dgm:spPr/>
      <dgm:t>
        <a:bodyPr/>
        <a:lstStyle/>
        <a:p>
          <a:endParaRPr lang="es-CR">
            <a:solidFill>
              <a:schemeClr val="tx1"/>
            </a:solidFill>
          </a:endParaRPr>
        </a:p>
      </dgm:t>
    </dgm:pt>
    <dgm:pt modelId="{DFD46908-EE40-40FB-BA90-12B0874781FF}">
      <dgm:prSet custT="1"/>
      <dgm:spPr>
        <a:solidFill>
          <a:schemeClr val="accent6">
            <a:lumMod val="40000"/>
            <a:lumOff val="60000"/>
          </a:schemeClr>
        </a:solidFill>
        <a:ln w="19050">
          <a:solidFill>
            <a:schemeClr val="accent1"/>
          </a:solidFill>
          <a:prstDash val="dashDot"/>
        </a:ln>
      </dgm:spPr>
      <dgm:t>
        <a:bodyPr/>
        <a:lstStyle/>
        <a:p>
          <a:r>
            <a:rPr lang="es-ES" sz="1400" b="1" kern="1200" dirty="0">
              <a:solidFill>
                <a:schemeClr val="tx1"/>
              </a:solidFill>
            </a:rPr>
            <a:t>4</a:t>
          </a:r>
          <a:r>
            <a:rPr lang="es-ES" sz="1400" b="1" kern="1200" dirty="0">
              <a:solidFill>
                <a:schemeClr val="tx1"/>
              </a:solidFill>
              <a:latin typeface="Calibri" panose="020F0502020204030204"/>
              <a:ea typeface="+mn-ea"/>
              <a:cs typeface="+mn-cs"/>
            </a:rPr>
            <a:t>. Certificación de cuenta bancaria (IBAN y cliente) a nombre de la estudiante emitida </a:t>
          </a:r>
          <a:r>
            <a:rPr lang="es-ES" sz="1400" b="1" kern="1200" dirty="0">
              <a:solidFill>
                <a:schemeClr val="tx1"/>
              </a:solidFill>
            </a:rPr>
            <a:t>por entidad bancaria  firmada  y sellada con menos de tres meses de emisión </a:t>
          </a:r>
          <a:endParaRPr lang="es-CR" sz="1600" b="1" kern="1200" dirty="0">
            <a:solidFill>
              <a:schemeClr val="tx1"/>
            </a:solidFill>
          </a:endParaRPr>
        </a:p>
      </dgm:t>
    </dgm:pt>
    <dgm:pt modelId="{2244C883-EF83-4778-AEA0-31766C815FB8}" type="parTrans" cxnId="{19556D4C-3814-4198-9879-C74BB652BE79}">
      <dgm:prSet/>
      <dgm:spPr/>
      <dgm:t>
        <a:bodyPr/>
        <a:lstStyle/>
        <a:p>
          <a:endParaRPr lang="es-CR">
            <a:solidFill>
              <a:schemeClr val="tx1"/>
            </a:solidFill>
          </a:endParaRPr>
        </a:p>
      </dgm:t>
    </dgm:pt>
    <dgm:pt modelId="{3A6522B8-8821-419F-A57D-216456376064}" type="sibTrans" cxnId="{19556D4C-3814-4198-9879-C74BB652BE79}">
      <dgm:prSet/>
      <dgm:spPr/>
      <dgm:t>
        <a:bodyPr/>
        <a:lstStyle/>
        <a:p>
          <a:endParaRPr lang="es-CR">
            <a:solidFill>
              <a:schemeClr val="tx1"/>
            </a:solidFill>
          </a:endParaRPr>
        </a:p>
      </dgm:t>
    </dgm:pt>
    <dgm:pt modelId="{BB83BE70-F81B-492E-9947-99139E69BB56}">
      <dgm:prSet custT="1"/>
      <dgm:spPr>
        <a:solidFill>
          <a:schemeClr val="accent6">
            <a:lumMod val="40000"/>
            <a:lumOff val="60000"/>
          </a:schemeClr>
        </a:solidFill>
        <a:ln w="19050">
          <a:solidFill>
            <a:schemeClr val="accent1"/>
          </a:solidFill>
          <a:prstDash val="dashDot"/>
        </a:ln>
      </dgm:spPr>
      <dgm:t>
        <a:bodyPr/>
        <a:lstStyle/>
        <a:p>
          <a:pPr algn="ctr"/>
          <a:r>
            <a:rPr lang="es-ES" sz="1600" b="1" dirty="0">
              <a:solidFill>
                <a:schemeClr val="tx1"/>
              </a:solidFill>
            </a:rPr>
            <a:t>1. Constancia o Certificación de matrícula</a:t>
          </a:r>
          <a:endParaRPr lang="es-CR" sz="1600" b="1" dirty="0">
            <a:solidFill>
              <a:schemeClr val="tx1"/>
            </a:solidFill>
          </a:endParaRPr>
        </a:p>
      </dgm:t>
    </dgm:pt>
    <dgm:pt modelId="{8BFF48BA-58A3-483A-9453-A9A65C9A73C4}" type="parTrans" cxnId="{AB22A799-C898-4906-B2BF-FC3D955E8DDF}">
      <dgm:prSet/>
      <dgm:spPr/>
      <dgm:t>
        <a:bodyPr/>
        <a:lstStyle/>
        <a:p>
          <a:endParaRPr lang="es-CR">
            <a:solidFill>
              <a:schemeClr val="tx1"/>
            </a:solidFill>
          </a:endParaRPr>
        </a:p>
      </dgm:t>
    </dgm:pt>
    <dgm:pt modelId="{63221D52-7DDD-4FFC-8136-E277A65DE9BB}" type="sibTrans" cxnId="{AB22A799-C898-4906-B2BF-FC3D955E8DDF}">
      <dgm:prSet/>
      <dgm:spPr/>
      <dgm:t>
        <a:bodyPr/>
        <a:lstStyle/>
        <a:p>
          <a:endParaRPr lang="es-CR">
            <a:solidFill>
              <a:schemeClr val="tx1"/>
            </a:solidFill>
          </a:endParaRPr>
        </a:p>
      </dgm:t>
    </dgm:pt>
    <dgm:pt modelId="{6049D7DF-57B0-4981-B76C-88F9F5CCE8E9}" type="pres">
      <dgm:prSet presAssocID="{D5BF8133-88EF-44F4-B233-43E6688529A5}" presName="Name0" presStyleCnt="0">
        <dgm:presLayoutVars>
          <dgm:dir/>
          <dgm:animLvl val="lvl"/>
          <dgm:resizeHandles val="exact"/>
        </dgm:presLayoutVars>
      </dgm:prSet>
      <dgm:spPr/>
    </dgm:pt>
    <dgm:pt modelId="{9982536F-18F5-433C-97A0-21DAE4A38088}" type="pres">
      <dgm:prSet presAssocID="{09A14290-42BB-4074-B5DA-9F2D96A9B16A}" presName="boxAndChildren" presStyleCnt="0"/>
      <dgm:spPr/>
    </dgm:pt>
    <dgm:pt modelId="{F752F37E-6E44-49F0-B651-0350E9679B04}" type="pres">
      <dgm:prSet presAssocID="{09A14290-42BB-4074-B5DA-9F2D96A9B16A}" presName="parentTextBox" presStyleLbl="node1" presStyleIdx="0" presStyleCnt="5" custScaleY="218902"/>
      <dgm:spPr/>
    </dgm:pt>
    <dgm:pt modelId="{04EC5B5F-A898-4589-9AA5-443A7D88A593}" type="pres">
      <dgm:prSet presAssocID="{3A6522B8-8821-419F-A57D-216456376064}" presName="sp" presStyleCnt="0"/>
      <dgm:spPr/>
    </dgm:pt>
    <dgm:pt modelId="{B511FDE9-7A05-4351-AA7E-F6A8B1AF5559}" type="pres">
      <dgm:prSet presAssocID="{DFD46908-EE40-40FB-BA90-12B0874781FF}" presName="arrowAndChildren" presStyleCnt="0"/>
      <dgm:spPr/>
    </dgm:pt>
    <dgm:pt modelId="{3B4AEC23-039B-4A45-9B59-C4B70AE4F81A}" type="pres">
      <dgm:prSet presAssocID="{DFD46908-EE40-40FB-BA90-12B0874781FF}" presName="parentTextArrow" presStyleLbl="node1" presStyleIdx="1" presStyleCnt="5"/>
      <dgm:spPr/>
    </dgm:pt>
    <dgm:pt modelId="{988362F8-3713-47B1-B19B-5A641CFE2553}" type="pres">
      <dgm:prSet presAssocID="{9AE911A9-D4EF-48DC-8A60-A2ABE27D97C1}" presName="sp" presStyleCnt="0"/>
      <dgm:spPr/>
    </dgm:pt>
    <dgm:pt modelId="{61351E0E-1A5F-437A-82FB-162F2E979716}" type="pres">
      <dgm:prSet presAssocID="{A1245DE8-E6DF-475B-B5C4-9FAE07B090BA}" presName="arrowAndChildren" presStyleCnt="0"/>
      <dgm:spPr/>
    </dgm:pt>
    <dgm:pt modelId="{BB8F2159-6975-4380-8975-5F499E709614}" type="pres">
      <dgm:prSet presAssocID="{A1245DE8-E6DF-475B-B5C4-9FAE07B090BA}" presName="parentTextArrow" presStyleLbl="node1" presStyleIdx="2" presStyleCnt="5" custLinFactNeighborX="503" custLinFactNeighborY="2575"/>
      <dgm:spPr/>
    </dgm:pt>
    <dgm:pt modelId="{EA9D0CBB-1466-462A-B5D9-78326262A4E3}" type="pres">
      <dgm:prSet presAssocID="{EC6688DB-7979-4B07-8BE8-D278C9E2204C}" presName="sp" presStyleCnt="0"/>
      <dgm:spPr/>
    </dgm:pt>
    <dgm:pt modelId="{CFF6E6E6-1CF2-4700-8603-B098BAB1BEB8}" type="pres">
      <dgm:prSet presAssocID="{00413AC0-82A7-462E-99B9-88FCBE01C793}" presName="arrowAndChildren" presStyleCnt="0"/>
      <dgm:spPr/>
    </dgm:pt>
    <dgm:pt modelId="{6F57B50F-FA2D-4964-B430-4708FD290E4F}" type="pres">
      <dgm:prSet presAssocID="{00413AC0-82A7-462E-99B9-88FCBE01C793}" presName="parentTextArrow" presStyleLbl="node1" presStyleIdx="3" presStyleCnt="5" custLinFactNeighborX="595" custLinFactNeighborY="-1475"/>
      <dgm:spPr/>
    </dgm:pt>
    <dgm:pt modelId="{ACDE6B4F-80FA-448B-B608-CDBC601D0435}" type="pres">
      <dgm:prSet presAssocID="{63221D52-7DDD-4FFC-8136-E277A65DE9BB}" presName="sp" presStyleCnt="0"/>
      <dgm:spPr/>
    </dgm:pt>
    <dgm:pt modelId="{CED9D851-3A7C-4348-AC7D-F83F5C3CBE95}" type="pres">
      <dgm:prSet presAssocID="{BB83BE70-F81B-492E-9947-99139E69BB56}" presName="arrowAndChildren" presStyleCnt="0"/>
      <dgm:spPr/>
    </dgm:pt>
    <dgm:pt modelId="{91FB46F2-4A8F-45DA-81C6-0BE74567F353}" type="pres">
      <dgm:prSet presAssocID="{BB83BE70-F81B-492E-9947-99139E69BB56}" presName="parentTextArrow" presStyleLbl="node1" presStyleIdx="4" presStyleCnt="5"/>
      <dgm:spPr/>
    </dgm:pt>
  </dgm:ptLst>
  <dgm:cxnLst>
    <dgm:cxn modelId="{CA342A11-CFCC-47D8-9B60-D67E10F2CE25}" srcId="{D5BF8133-88EF-44F4-B233-43E6688529A5}" destId="{A1245DE8-E6DF-475B-B5C4-9FAE07B090BA}" srcOrd="2" destOrd="0" parTransId="{D710416F-FC60-4A38-83A8-3C9CDE5EAF80}" sibTransId="{9AE911A9-D4EF-48DC-8A60-A2ABE27D97C1}"/>
    <dgm:cxn modelId="{D3D6252B-6D81-4473-AA3C-F8998D34DE13}" type="presOf" srcId="{A1245DE8-E6DF-475B-B5C4-9FAE07B090BA}" destId="{BB8F2159-6975-4380-8975-5F499E709614}" srcOrd="0" destOrd="0" presId="urn:microsoft.com/office/officeart/2005/8/layout/process4"/>
    <dgm:cxn modelId="{D888A83A-9AE1-48AE-BA97-C18D7306BE50}" srcId="{D5BF8133-88EF-44F4-B233-43E6688529A5}" destId="{09A14290-42BB-4074-B5DA-9F2D96A9B16A}" srcOrd="4" destOrd="0" parTransId="{4251C893-3FBC-4249-AC09-59F7702B7E53}" sibTransId="{D29A6E16-865C-406C-A405-13F688A1B542}"/>
    <dgm:cxn modelId="{97342361-0CED-427E-97BE-1F9E8B825F76}" type="presOf" srcId="{DFD46908-EE40-40FB-BA90-12B0874781FF}" destId="{3B4AEC23-039B-4A45-9B59-C4B70AE4F81A}" srcOrd="0" destOrd="0" presId="urn:microsoft.com/office/officeart/2005/8/layout/process4"/>
    <dgm:cxn modelId="{19556D4C-3814-4198-9879-C74BB652BE79}" srcId="{D5BF8133-88EF-44F4-B233-43E6688529A5}" destId="{DFD46908-EE40-40FB-BA90-12B0874781FF}" srcOrd="3" destOrd="0" parTransId="{2244C883-EF83-4778-AEA0-31766C815FB8}" sibTransId="{3A6522B8-8821-419F-A57D-216456376064}"/>
    <dgm:cxn modelId="{A7054750-B720-4B21-B757-092F7FF22F7E}" type="presOf" srcId="{D5BF8133-88EF-44F4-B233-43E6688529A5}" destId="{6049D7DF-57B0-4981-B76C-88F9F5CCE8E9}" srcOrd="0" destOrd="0" presId="urn:microsoft.com/office/officeart/2005/8/layout/process4"/>
    <dgm:cxn modelId="{CF1AB687-6293-4A99-B8CA-3E917881B4C8}" type="presOf" srcId="{09A14290-42BB-4074-B5DA-9F2D96A9B16A}" destId="{F752F37E-6E44-49F0-B651-0350E9679B04}" srcOrd="0" destOrd="0" presId="urn:microsoft.com/office/officeart/2005/8/layout/process4"/>
    <dgm:cxn modelId="{AB22A799-C898-4906-B2BF-FC3D955E8DDF}" srcId="{D5BF8133-88EF-44F4-B233-43E6688529A5}" destId="{BB83BE70-F81B-492E-9947-99139E69BB56}" srcOrd="0" destOrd="0" parTransId="{8BFF48BA-58A3-483A-9453-A9A65C9A73C4}" sibTransId="{63221D52-7DDD-4FFC-8136-E277A65DE9BB}"/>
    <dgm:cxn modelId="{391C14A7-461E-4C14-B52B-4D682BEB6A72}" type="presOf" srcId="{00413AC0-82A7-462E-99B9-88FCBE01C793}" destId="{6F57B50F-FA2D-4964-B430-4708FD290E4F}" srcOrd="0" destOrd="0" presId="urn:microsoft.com/office/officeart/2005/8/layout/process4"/>
    <dgm:cxn modelId="{F1F0C6D5-AFF1-4356-A3B9-DDCF78118DB5}" srcId="{D5BF8133-88EF-44F4-B233-43E6688529A5}" destId="{00413AC0-82A7-462E-99B9-88FCBE01C793}" srcOrd="1" destOrd="0" parTransId="{8C0FD0D8-0FF9-49CD-AC96-0BBC73BD32B9}" sibTransId="{EC6688DB-7979-4B07-8BE8-D278C9E2204C}"/>
    <dgm:cxn modelId="{5EEEB7E1-972E-43B5-AD32-6E4C32705626}" type="presOf" srcId="{BB83BE70-F81B-492E-9947-99139E69BB56}" destId="{91FB46F2-4A8F-45DA-81C6-0BE74567F353}" srcOrd="0" destOrd="0" presId="urn:microsoft.com/office/officeart/2005/8/layout/process4"/>
    <dgm:cxn modelId="{8EACF9F7-4910-48CB-BFF0-0F9314B110D9}" type="presParOf" srcId="{6049D7DF-57B0-4981-B76C-88F9F5CCE8E9}" destId="{9982536F-18F5-433C-97A0-21DAE4A38088}" srcOrd="0" destOrd="0" presId="urn:microsoft.com/office/officeart/2005/8/layout/process4"/>
    <dgm:cxn modelId="{A6DA35AD-5468-461C-AFC3-CEF6ABE29783}" type="presParOf" srcId="{9982536F-18F5-433C-97A0-21DAE4A38088}" destId="{F752F37E-6E44-49F0-B651-0350E9679B04}" srcOrd="0" destOrd="0" presId="urn:microsoft.com/office/officeart/2005/8/layout/process4"/>
    <dgm:cxn modelId="{8587392B-4DC5-46F8-96E8-350EF04E1BAB}" type="presParOf" srcId="{6049D7DF-57B0-4981-B76C-88F9F5CCE8E9}" destId="{04EC5B5F-A898-4589-9AA5-443A7D88A593}" srcOrd="1" destOrd="0" presId="urn:microsoft.com/office/officeart/2005/8/layout/process4"/>
    <dgm:cxn modelId="{110E6AA1-CEA1-4F85-97BE-C0591AB65750}" type="presParOf" srcId="{6049D7DF-57B0-4981-B76C-88F9F5CCE8E9}" destId="{B511FDE9-7A05-4351-AA7E-F6A8B1AF5559}" srcOrd="2" destOrd="0" presId="urn:microsoft.com/office/officeart/2005/8/layout/process4"/>
    <dgm:cxn modelId="{1EEBC311-4090-42AC-8EE1-5D62814C10AD}" type="presParOf" srcId="{B511FDE9-7A05-4351-AA7E-F6A8B1AF5559}" destId="{3B4AEC23-039B-4A45-9B59-C4B70AE4F81A}" srcOrd="0" destOrd="0" presId="urn:microsoft.com/office/officeart/2005/8/layout/process4"/>
    <dgm:cxn modelId="{D2B9FA55-1801-4142-A19C-96F3D38EC867}" type="presParOf" srcId="{6049D7DF-57B0-4981-B76C-88F9F5CCE8E9}" destId="{988362F8-3713-47B1-B19B-5A641CFE2553}" srcOrd="3" destOrd="0" presId="urn:microsoft.com/office/officeart/2005/8/layout/process4"/>
    <dgm:cxn modelId="{3E496C0D-B349-425C-8C5D-6956E8306871}" type="presParOf" srcId="{6049D7DF-57B0-4981-B76C-88F9F5CCE8E9}" destId="{61351E0E-1A5F-437A-82FB-162F2E979716}" srcOrd="4" destOrd="0" presId="urn:microsoft.com/office/officeart/2005/8/layout/process4"/>
    <dgm:cxn modelId="{E5469B29-B667-47B8-A481-564041213C25}" type="presParOf" srcId="{61351E0E-1A5F-437A-82FB-162F2E979716}" destId="{BB8F2159-6975-4380-8975-5F499E709614}" srcOrd="0" destOrd="0" presId="urn:microsoft.com/office/officeart/2005/8/layout/process4"/>
    <dgm:cxn modelId="{D8E1F052-F1F3-4C17-888D-9BDD34E2B81A}" type="presParOf" srcId="{6049D7DF-57B0-4981-B76C-88F9F5CCE8E9}" destId="{EA9D0CBB-1466-462A-B5D9-78326262A4E3}" srcOrd="5" destOrd="0" presId="urn:microsoft.com/office/officeart/2005/8/layout/process4"/>
    <dgm:cxn modelId="{E5CD3711-EC0F-4279-9090-979E7CC6D751}" type="presParOf" srcId="{6049D7DF-57B0-4981-B76C-88F9F5CCE8E9}" destId="{CFF6E6E6-1CF2-4700-8603-B098BAB1BEB8}" srcOrd="6" destOrd="0" presId="urn:microsoft.com/office/officeart/2005/8/layout/process4"/>
    <dgm:cxn modelId="{BC8ADEDF-65C2-4C4D-8B8F-062064BB7192}" type="presParOf" srcId="{CFF6E6E6-1CF2-4700-8603-B098BAB1BEB8}" destId="{6F57B50F-FA2D-4964-B430-4708FD290E4F}" srcOrd="0" destOrd="0" presId="urn:microsoft.com/office/officeart/2005/8/layout/process4"/>
    <dgm:cxn modelId="{D527B9C7-0252-45C3-AF28-49C5D08CB481}" type="presParOf" srcId="{6049D7DF-57B0-4981-B76C-88F9F5CCE8E9}" destId="{ACDE6B4F-80FA-448B-B608-CDBC601D0435}" srcOrd="7" destOrd="0" presId="urn:microsoft.com/office/officeart/2005/8/layout/process4"/>
    <dgm:cxn modelId="{8B257A7D-F746-4C4E-B365-DE40533D4918}" type="presParOf" srcId="{6049D7DF-57B0-4981-B76C-88F9F5CCE8E9}" destId="{CED9D851-3A7C-4348-AC7D-F83F5C3CBE95}" srcOrd="8" destOrd="0" presId="urn:microsoft.com/office/officeart/2005/8/layout/process4"/>
    <dgm:cxn modelId="{7A0D3395-6B95-45C2-BB20-FA202471ACED}" type="presParOf" srcId="{CED9D851-3A7C-4348-AC7D-F83F5C3CBE95}" destId="{91FB46F2-4A8F-45DA-81C6-0BE74567F353}" srcOrd="0" destOrd="0" presId="urn:microsoft.com/office/officeart/2005/8/layout/process4"/>
  </dgm:cxnLst>
  <dgm:bg/>
  <dgm:whole>
    <a:ln w="19050" cap="flat" cmpd="sng" algn="ctr">
      <a:solidFill>
        <a:schemeClr val="accent1"/>
      </a:solidFill>
      <a:prstDash val="dashDot"/>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2F37E-6E44-49F0-B651-0350E9679B04}">
      <dsp:nvSpPr>
        <dsp:cNvPr id="0" name=""/>
        <dsp:cNvSpPr/>
      </dsp:nvSpPr>
      <dsp:spPr>
        <a:xfrm>
          <a:off x="0" y="2930329"/>
          <a:ext cx="9459403" cy="1052765"/>
        </a:xfrm>
        <a:prstGeom prst="rect">
          <a:avLst/>
        </a:prstGeom>
        <a:solidFill>
          <a:schemeClr val="accent6">
            <a:lumMod val="40000"/>
            <a:lumOff val="60000"/>
          </a:schemeClr>
        </a:solidFill>
        <a:ln w="19050" cap="flat" cmpd="sng" algn="ctr">
          <a:solidFill>
            <a:schemeClr val="accent1"/>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5. Si es estudiante de Universidad Pública  (UNED, UNA, UTN, UCR, TEC, CUN Limón, CUC Cartago) debe presentar constancia (de tener o no) beca, debe estar firmada y sellada con información sobre la beca del periodo que cursa al momento de solicitar beca. (En caso de no tener beca también debe presentar la certificación que lo indique)</a:t>
          </a:r>
          <a:endParaRPr lang="es-CR" sz="1400" b="1" kern="1200" dirty="0">
            <a:solidFill>
              <a:schemeClr val="tx1"/>
            </a:solidFill>
          </a:endParaRPr>
        </a:p>
      </dsp:txBody>
      <dsp:txXfrm>
        <a:off x="0" y="2930329"/>
        <a:ext cx="9459403" cy="1052765"/>
      </dsp:txXfrm>
    </dsp:sp>
    <dsp:sp modelId="{3B4AEC23-039B-4A45-9B59-C4B70AE4F81A}">
      <dsp:nvSpPr>
        <dsp:cNvPr id="0" name=""/>
        <dsp:cNvSpPr/>
      </dsp:nvSpPr>
      <dsp:spPr>
        <a:xfrm rot="10800000">
          <a:off x="0" y="2197873"/>
          <a:ext cx="9459403" cy="739670"/>
        </a:xfrm>
        <a:prstGeom prst="upArrowCallout">
          <a:avLst/>
        </a:prstGeom>
        <a:solidFill>
          <a:schemeClr val="accent6">
            <a:lumMod val="40000"/>
            <a:lumOff val="60000"/>
          </a:schemeClr>
        </a:solidFill>
        <a:ln w="19050" cap="flat" cmpd="sng" algn="ctr">
          <a:solidFill>
            <a:schemeClr val="accent1"/>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4</a:t>
          </a:r>
          <a:r>
            <a:rPr lang="es-ES" sz="1400" b="1" kern="1200" dirty="0">
              <a:solidFill>
                <a:schemeClr val="tx1"/>
              </a:solidFill>
              <a:latin typeface="Calibri" panose="020F0502020204030204"/>
              <a:ea typeface="+mn-ea"/>
              <a:cs typeface="+mn-cs"/>
            </a:rPr>
            <a:t>. Certificación de cuenta bancaria (IBAN y cliente) a nombre de la estudiante emitida </a:t>
          </a:r>
          <a:r>
            <a:rPr lang="es-ES" sz="1400" b="1" kern="1200" dirty="0">
              <a:solidFill>
                <a:schemeClr val="tx1"/>
              </a:solidFill>
            </a:rPr>
            <a:t>por entidad bancaria  firmada  y sellada con menos de tres meses de emisión </a:t>
          </a:r>
          <a:endParaRPr lang="es-CR" sz="1600" b="1" kern="1200" dirty="0">
            <a:solidFill>
              <a:schemeClr val="tx1"/>
            </a:solidFill>
          </a:endParaRPr>
        </a:p>
      </dsp:txBody>
      <dsp:txXfrm rot="10800000">
        <a:off x="0" y="2197873"/>
        <a:ext cx="9459403" cy="480615"/>
      </dsp:txXfrm>
    </dsp:sp>
    <dsp:sp modelId="{BB8F2159-6975-4380-8975-5F499E709614}">
      <dsp:nvSpPr>
        <dsp:cNvPr id="0" name=""/>
        <dsp:cNvSpPr/>
      </dsp:nvSpPr>
      <dsp:spPr>
        <a:xfrm rot="10800000">
          <a:off x="0" y="1484463"/>
          <a:ext cx="9459403" cy="739670"/>
        </a:xfrm>
        <a:prstGeom prst="upArrowCallout">
          <a:avLst/>
        </a:prstGeom>
        <a:solidFill>
          <a:schemeClr val="accent6">
            <a:lumMod val="40000"/>
            <a:lumOff val="60000"/>
          </a:schemeClr>
        </a:solidFill>
        <a:ln w="19050" cap="flat" cmpd="sng" algn="ctr">
          <a:solidFill>
            <a:schemeClr val="accent1"/>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3. Copia documento  identidad por ambos lados y vigente </a:t>
          </a:r>
          <a:endParaRPr lang="es-CR" sz="1600" b="1" kern="1200" dirty="0">
            <a:solidFill>
              <a:schemeClr val="tx1"/>
            </a:solidFill>
          </a:endParaRPr>
        </a:p>
      </dsp:txBody>
      <dsp:txXfrm rot="10800000">
        <a:off x="0" y="1484463"/>
        <a:ext cx="9459403" cy="480615"/>
      </dsp:txXfrm>
    </dsp:sp>
    <dsp:sp modelId="{6F57B50F-FA2D-4964-B430-4708FD290E4F}">
      <dsp:nvSpPr>
        <dsp:cNvPr id="0" name=""/>
        <dsp:cNvSpPr/>
      </dsp:nvSpPr>
      <dsp:spPr>
        <a:xfrm rot="10800000">
          <a:off x="0" y="722050"/>
          <a:ext cx="9459403" cy="739670"/>
        </a:xfrm>
        <a:prstGeom prst="upArrowCallout">
          <a:avLst/>
        </a:prstGeom>
        <a:solidFill>
          <a:schemeClr val="accent6">
            <a:lumMod val="40000"/>
            <a:lumOff val="60000"/>
          </a:schemeClr>
        </a:solidFill>
        <a:ln w="19050" cap="flat" cmpd="sng" algn="ctr">
          <a:solidFill>
            <a:schemeClr val="accent1"/>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2. Plan de estudios  firmado y sellado  </a:t>
          </a:r>
          <a:endParaRPr lang="es-CR" sz="1600" b="1" kern="1200" dirty="0">
            <a:solidFill>
              <a:schemeClr val="tx1"/>
            </a:solidFill>
          </a:endParaRPr>
        </a:p>
      </dsp:txBody>
      <dsp:txXfrm rot="10800000">
        <a:off x="0" y="722050"/>
        <a:ext cx="9459403" cy="480615"/>
      </dsp:txXfrm>
    </dsp:sp>
    <dsp:sp modelId="{91FB46F2-4A8F-45DA-81C6-0BE74567F353}">
      <dsp:nvSpPr>
        <dsp:cNvPr id="0" name=""/>
        <dsp:cNvSpPr/>
      </dsp:nvSpPr>
      <dsp:spPr>
        <a:xfrm rot="10800000">
          <a:off x="0" y="503"/>
          <a:ext cx="9459403" cy="739670"/>
        </a:xfrm>
        <a:prstGeom prst="upArrowCallout">
          <a:avLst/>
        </a:prstGeom>
        <a:solidFill>
          <a:schemeClr val="accent6">
            <a:lumMod val="40000"/>
            <a:lumOff val="60000"/>
          </a:schemeClr>
        </a:solidFill>
        <a:ln w="19050" cap="flat" cmpd="sng" algn="ctr">
          <a:solidFill>
            <a:schemeClr val="accent1"/>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1. Constancia o Certificación de matrícula</a:t>
          </a:r>
          <a:endParaRPr lang="es-CR" sz="1600" b="1" kern="1200" dirty="0">
            <a:solidFill>
              <a:schemeClr val="tx1"/>
            </a:solidFill>
          </a:endParaRPr>
        </a:p>
      </dsp:txBody>
      <dsp:txXfrm rot="10800000">
        <a:off x="0" y="503"/>
        <a:ext cx="9459403" cy="4806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14:16:19.068"/>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1,'4'0,"5"0,6 0,3 0,4 0,2 0,0 0,1 0,0 0,0 0,0 0,-1 0,0 0,0 0,0 0,0 0,0 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14:16:20.80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1,'4'0,"6"0,5 0,4 0,2 0,3 0,1 0,-1 0,1 0,0 0,0 0,-1 0,1 0,-1 0,0 0,0 0,-1 0,1 0,0 0,0 0,0 0,0 0,0 0,0 0,0 0,0 0,0 0,0 0,0 0,0 0,0 0,0 0,0 0,0 0,0 0,0 0,0 0,0 0,0 0,-1 0,1 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14:17:19.802"/>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1,'5'0,"4"0,6 0,4 0,3 0,1 0,2 0,0 0,0 0,0 0,-1 0,1 0,-1 0,0 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14:23:25.022"/>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0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96722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1133050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50485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31512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368398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6" name="Footer Placeholder 5"/>
          <p:cNvSpPr>
            <a:spLocks noGrp="1"/>
          </p:cNvSpPr>
          <p:nvPr>
            <p:ph type="ftr" sz="quarter" idx="11"/>
          </p:nvPr>
        </p:nvSpPr>
        <p:spPr/>
        <p:txBody>
          <a:bodyPr/>
          <a:lstStyle/>
          <a:p>
            <a:endParaRPr lang="es-CR" dirty="0"/>
          </a:p>
        </p:txBody>
      </p:sp>
      <p:sp>
        <p:nvSpPr>
          <p:cNvPr id="7" name="Slide Number Placeholder 6"/>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3798619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8" name="Footer Placeholder 7"/>
          <p:cNvSpPr>
            <a:spLocks noGrp="1"/>
          </p:cNvSpPr>
          <p:nvPr>
            <p:ph type="ftr" sz="quarter" idx="11"/>
          </p:nvPr>
        </p:nvSpPr>
        <p:spPr/>
        <p:txBody>
          <a:bodyPr/>
          <a:lstStyle/>
          <a:p>
            <a:endParaRPr lang="es-CR" dirty="0"/>
          </a:p>
        </p:txBody>
      </p:sp>
      <p:sp>
        <p:nvSpPr>
          <p:cNvPr id="9" name="Slide Number Placeholder 8"/>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330146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4" name="Footer Placeholder 3"/>
          <p:cNvSpPr>
            <a:spLocks noGrp="1"/>
          </p:cNvSpPr>
          <p:nvPr>
            <p:ph type="ftr" sz="quarter" idx="11"/>
          </p:nvPr>
        </p:nvSpPr>
        <p:spPr/>
        <p:txBody>
          <a:bodyPr/>
          <a:lstStyle/>
          <a:p>
            <a:endParaRPr lang="es-CR" dirty="0"/>
          </a:p>
        </p:txBody>
      </p:sp>
      <p:sp>
        <p:nvSpPr>
          <p:cNvPr id="5" name="Slide Number Placeholder 4"/>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51357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3" name="Footer Placeholder 2"/>
          <p:cNvSpPr>
            <a:spLocks noGrp="1"/>
          </p:cNvSpPr>
          <p:nvPr>
            <p:ph type="ftr" sz="quarter" idx="11"/>
          </p:nvPr>
        </p:nvSpPr>
        <p:spPr/>
        <p:txBody>
          <a:bodyPr/>
          <a:lstStyle/>
          <a:p>
            <a:endParaRPr lang="es-CR" dirty="0"/>
          </a:p>
        </p:txBody>
      </p:sp>
      <p:sp>
        <p:nvSpPr>
          <p:cNvPr id="4" name="Slide Number Placeholder 3"/>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9441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6" name="Footer Placeholder 5"/>
          <p:cNvSpPr>
            <a:spLocks noGrp="1"/>
          </p:cNvSpPr>
          <p:nvPr>
            <p:ph type="ftr" sz="quarter" idx="11"/>
          </p:nvPr>
        </p:nvSpPr>
        <p:spPr/>
        <p:txBody>
          <a:bodyPr/>
          <a:lstStyle/>
          <a:p>
            <a:endParaRPr lang="es-CR" dirty="0"/>
          </a:p>
        </p:txBody>
      </p:sp>
      <p:sp>
        <p:nvSpPr>
          <p:cNvPr id="7" name="Slide Number Placeholder 6"/>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2808076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26435DE-2A92-41B3-839C-951D7B86FACC}" type="datetimeFigureOut">
              <a:rPr lang="es-CR" smtClean="0"/>
              <a:t>11/12/2024</a:t>
            </a:fld>
            <a:endParaRPr lang="es-CR" dirty="0"/>
          </a:p>
        </p:txBody>
      </p:sp>
      <p:sp>
        <p:nvSpPr>
          <p:cNvPr id="6" name="Footer Placeholder 5"/>
          <p:cNvSpPr>
            <a:spLocks noGrp="1"/>
          </p:cNvSpPr>
          <p:nvPr>
            <p:ph type="ftr" sz="quarter" idx="11"/>
          </p:nvPr>
        </p:nvSpPr>
        <p:spPr/>
        <p:txBody>
          <a:bodyPr/>
          <a:lstStyle/>
          <a:p>
            <a:endParaRPr lang="es-CR" dirty="0"/>
          </a:p>
        </p:txBody>
      </p:sp>
      <p:sp>
        <p:nvSpPr>
          <p:cNvPr id="7" name="Slide Number Placeholder 6"/>
          <p:cNvSpPr>
            <a:spLocks noGrp="1"/>
          </p:cNvSpPr>
          <p:nvPr>
            <p:ph type="sldNum" sz="quarter" idx="12"/>
          </p:nvPr>
        </p:nvSpPr>
        <p:spPr/>
        <p:txBody>
          <a:bodyPr/>
          <a:lstStyle/>
          <a:p>
            <a:fld id="{F53364F3-9545-412B-A1C9-1CD3C0AFC172}" type="slidenum">
              <a:rPr lang="es-CR" smtClean="0"/>
              <a:t>‹Nº›</a:t>
            </a:fld>
            <a:endParaRPr lang="es-CR" dirty="0"/>
          </a:p>
        </p:txBody>
      </p:sp>
    </p:spTree>
    <p:extLst>
      <p:ext uri="{BB962C8B-B14F-4D97-AF65-F5344CB8AC3E}">
        <p14:creationId xmlns:p14="http://schemas.microsoft.com/office/powerpoint/2010/main" val="273752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435DE-2A92-41B3-839C-951D7B86FACC}" type="datetimeFigureOut">
              <a:rPr lang="es-CR" smtClean="0"/>
              <a:t>11/12/2024</a:t>
            </a:fld>
            <a:endParaRPr lang="es-C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364F3-9545-412B-A1C9-1CD3C0AFC172}" type="slidenum">
              <a:rPr lang="es-CR" smtClean="0"/>
              <a:t>‹Nº›</a:t>
            </a:fld>
            <a:endParaRPr lang="es-CR" dirty="0"/>
          </a:p>
        </p:txBody>
      </p:sp>
    </p:spTree>
    <p:extLst>
      <p:ext uri="{BB962C8B-B14F-4D97-AF65-F5344CB8AC3E}">
        <p14:creationId xmlns:p14="http://schemas.microsoft.com/office/powerpoint/2010/main" val="2620064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jpeg"/><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customXml" Target="../ink/ink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2.png"/><Relationship Id="rId11" Type="http://schemas.openxmlformats.org/officeDocument/2006/relationships/hyperlink" Target="https://svgsilh.com/4caf50/image/40143.html" TargetMode="External"/><Relationship Id="rId5" Type="http://schemas.openxmlformats.org/officeDocument/2006/relationships/image" Target="../media/image31.png"/><Relationship Id="rId10" Type="http://schemas.openxmlformats.org/officeDocument/2006/relationships/image" Target="../media/image27.svg"/><Relationship Id="rId4" Type="http://schemas.openxmlformats.org/officeDocument/2006/relationships/image" Target="../media/image1.png"/><Relationship Id="rId9" Type="http://schemas.openxmlformats.org/officeDocument/2006/relationships/image" Target="../media/image26.pn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png"/><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s://pixabay.com/es/mal-incorrecto-eliminar-295503/" TargetMode="External"/><Relationship Id="rId4" Type="http://schemas.openxmlformats.org/officeDocument/2006/relationships/image" Target="../media/image1.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bibliotecapropgpec.blogspot.com/2017/02/atencao-senhores-usuarios-e-alunos.html"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1.jpeg"/><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4.png"/><Relationship Id="rId11" Type="http://schemas.openxmlformats.org/officeDocument/2006/relationships/image" Target="../media/image4.png"/><Relationship Id="rId5" Type="http://schemas.openxmlformats.org/officeDocument/2006/relationships/image" Target="../media/image43.png"/><Relationship Id="rId10" Type="http://schemas.openxmlformats.org/officeDocument/2006/relationships/image" Target="../media/image3.png"/><Relationship Id="rId4" Type="http://schemas.openxmlformats.org/officeDocument/2006/relationships/image" Target="../media/image42.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ustomXml" Target="../ink/ink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9.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8.emf"/><Relationship Id="rId11" Type="http://schemas.openxmlformats.org/officeDocument/2006/relationships/image" Target="../media/image4.png"/><Relationship Id="rId5" Type="http://schemas.openxmlformats.org/officeDocument/2006/relationships/hyperlink" Target="https://www.centraldirecto.fi.cr/spa/Bccr.Firma.Fva.ValidadorDocumentoPublico.CD.SP" TargetMode="External"/><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hyperlink" Target="https://pixabay.com/es/carpeta-oficina-archivos-23609/"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5.png"/><Relationship Id="rId11" Type="http://schemas.openxmlformats.org/officeDocument/2006/relationships/image" Target="../media/image4.png"/><Relationship Id="rId5" Type="http://schemas.openxmlformats.org/officeDocument/2006/relationships/image" Target="../media/image54.png"/><Relationship Id="rId10" Type="http://schemas.openxmlformats.org/officeDocument/2006/relationships/image" Target="../media/image3.png"/><Relationship Id="rId4" Type="http://schemas.openxmlformats.org/officeDocument/2006/relationships/image" Target="../media/image53.pn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mep.go.cr/becas-postsecundaria" TargetMode="External"/><Relationship Id="rId5" Type="http://schemas.openxmlformats.org/officeDocument/2006/relationships/image" Target="../media/image1.png"/><Relationship Id="rId4" Type="http://schemas.openxmlformats.org/officeDocument/2006/relationships/image" Target="../media/image9.jpe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0.png"/><Relationship Id="rId11"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63.jpeg"/><Relationship Id="rId4" Type="http://schemas.openxmlformats.org/officeDocument/2006/relationships/image" Target="../media/image9.jpe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4.jpe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1.png"/><Relationship Id="rId5" Type="http://schemas.openxmlformats.org/officeDocument/2006/relationships/image" Target="../media/image1.png"/><Relationship Id="rId4" Type="http://schemas.openxmlformats.org/officeDocument/2006/relationships/image" Target="../media/image66.jpe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68.jpeg"/><Relationship Id="rId10" Type="http://schemas.openxmlformats.org/officeDocument/2006/relationships/image" Target="../media/image4.png"/><Relationship Id="rId4" Type="http://schemas.openxmlformats.org/officeDocument/2006/relationships/image" Target="../media/image9.jpe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0.pn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3.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2.png"/><Relationship Id="rId5" Type="http://schemas.openxmlformats.org/officeDocument/2006/relationships/image" Target="../media/image61.pn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74.jpe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5.png"/><Relationship Id="rId5" Type="http://schemas.openxmlformats.org/officeDocument/2006/relationships/image" Target="../media/image61.pn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77.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eb.imas.go.cr/autogestion/#/login" TargetMode="Externa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8.pn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0.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2.png"/><Relationship Id="rId5" Type="http://schemas.openxmlformats.org/officeDocument/2006/relationships/image" Target="../media/image1.png"/><Relationship Id="rId4" Type="http://schemas.openxmlformats.org/officeDocument/2006/relationships/image" Target="../media/image81.jpe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1.png"/><Relationship Id="rId5" Type="http://schemas.openxmlformats.org/officeDocument/2006/relationships/image" Target="../media/image1.png"/><Relationship Id="rId4" Type="http://schemas.openxmlformats.org/officeDocument/2006/relationships/image" Target="../media/image84.jpeg"/><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6.pn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2.xml"/><Relationship Id="rId7" Type="http://schemas.openxmlformats.org/officeDocument/2006/relationships/image" Target="../media/image8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1.png"/><Relationship Id="rId11"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91.png"/><Relationship Id="rId4" Type="http://schemas.openxmlformats.org/officeDocument/2006/relationships/image" Target="../media/image88.jpe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1.png"/><Relationship Id="rId5" Type="http://schemas.openxmlformats.org/officeDocument/2006/relationships/image" Target="../media/image1.png"/><Relationship Id="rId4" Type="http://schemas.openxmlformats.org/officeDocument/2006/relationships/image" Target="../media/image92.jpeg"/><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94.pn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96.pn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8.pn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0.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1.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9.jpeg"/><Relationship Id="rId9" Type="http://schemas.openxmlformats.org/officeDocument/2006/relationships/image" Target="../media/image101.png"/></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1.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9.jpeg"/><Relationship Id="rId9"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hyperlink" Target="https://pixabay.com/de/x-rot-marke-falsch-30465/"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4.png"/><Relationship Id="rId12" Type="http://schemas.openxmlformats.org/officeDocument/2006/relationships/image" Target="../media/image10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11" Type="http://schemas.openxmlformats.org/officeDocument/2006/relationships/hyperlink" Target="https://svgsilh.com/fr/cddc39/image/304167.html" TargetMode="External"/><Relationship Id="rId5" Type="http://schemas.openxmlformats.org/officeDocument/2006/relationships/image" Target="../media/image61.png"/><Relationship Id="rId10" Type="http://schemas.openxmlformats.org/officeDocument/2006/relationships/image" Target="../media/image106.svg"/><Relationship Id="rId4" Type="http://schemas.openxmlformats.org/officeDocument/2006/relationships/image" Target="../media/image1.png"/><Relationship Id="rId9" Type="http://schemas.openxmlformats.org/officeDocument/2006/relationships/image" Target="../media/image105.png"/></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4.m4a"/><Relationship Id="rId7" Type="http://schemas.openxmlformats.org/officeDocument/2006/relationships/image" Target="../media/image3.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108.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44.m4a"/><Relationship Id="rId9" Type="http://schemas.openxmlformats.org/officeDocument/2006/relationships/image" Target="../media/image109.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11" Type="http://schemas.openxmlformats.org/officeDocument/2006/relationships/image" Target="../media/image4.png"/><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hyperlink" Target="https://svgsilh.com/4caf50/image/1345864.html" TargetMode="External"/><Relationship Id="rId4" Type="http://schemas.openxmlformats.org/officeDocument/2006/relationships/image" Target="../media/image1.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1.jpe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customXml" Target="../ink/ink2.xml"/><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25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11" Type="http://schemas.openxmlformats.org/officeDocument/2006/relationships/customXml" Target="../ink/ink1.xml"/><Relationship Id="rId5" Type="http://schemas.openxmlformats.org/officeDocument/2006/relationships/image" Target="../media/image3.png"/><Relationship Id="rId1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hyperlink" Target="https://svgsilh.com/4caf50/image/40143.html" TargetMode="External"/><Relationship Id="rId14"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E377870-D15D-31CF-8966-C2AB645EE85E}"/>
              </a:ext>
            </a:extLst>
          </p:cNvPr>
          <p:cNvSpPr>
            <a:spLocks noGrp="1"/>
          </p:cNvSpPr>
          <p:nvPr>
            <p:ph idx="1"/>
          </p:nvPr>
        </p:nvSpPr>
        <p:spPr>
          <a:xfrm>
            <a:off x="876360" y="1379476"/>
            <a:ext cx="8478520" cy="3987088"/>
          </a:xfrm>
        </p:spPr>
        <p:txBody>
          <a:bodyPr>
            <a:normAutofit fontScale="92500" lnSpcReduction="10000"/>
          </a:bodyPr>
          <a:lstStyle/>
          <a:p>
            <a:pPr marL="0" indent="0" algn="ctr">
              <a:buNone/>
            </a:pPr>
            <a:r>
              <a:rPr lang="es-ES" sz="4300" b="1" dirty="0">
                <a:solidFill>
                  <a:srgbClr val="002060"/>
                </a:solidFill>
                <a:latin typeface="Poppins Ultra-Bold" panose="020B0604020202020204"/>
              </a:rPr>
              <a:t>DIRECCIÓN DE PROGRAMAS DE EQUIDAD</a:t>
            </a:r>
          </a:p>
          <a:p>
            <a:pPr marL="0" indent="0">
              <a:buNone/>
            </a:pPr>
            <a:endParaRPr lang="es-ES" dirty="0"/>
          </a:p>
          <a:p>
            <a:pPr marL="0" indent="0" algn="ctr">
              <a:buNone/>
            </a:pPr>
            <a:r>
              <a:rPr lang="es-ES" sz="5400" b="1" dirty="0">
                <a:solidFill>
                  <a:srgbClr val="002060"/>
                </a:solidFill>
                <a:latin typeface="Poppins Ultra-Bold" panose="020B0604020202020204"/>
              </a:rPr>
              <a:t>UNIDAD DE BECAS </a:t>
            </a:r>
          </a:p>
          <a:p>
            <a:pPr marL="0" indent="0">
              <a:buNone/>
            </a:pPr>
            <a:endParaRPr lang="es-ES" dirty="0"/>
          </a:p>
          <a:p>
            <a:pPr marL="0" indent="0" algn="ctr">
              <a:lnSpc>
                <a:spcPct val="100000"/>
              </a:lnSpc>
              <a:buNone/>
            </a:pPr>
            <a:r>
              <a:rPr lang="es-ES" sz="4400" b="1" dirty="0">
                <a:solidFill>
                  <a:srgbClr val="002060"/>
                </a:solidFill>
                <a:latin typeface="Poppins Ultra-Bold" panose="020B0604020202020204"/>
              </a:rPr>
              <a:t>PROGRAMA DE BECAS DE POSTSECUNDARIA </a:t>
            </a:r>
            <a:endParaRPr lang="es-CR" sz="4400" b="1" dirty="0">
              <a:solidFill>
                <a:srgbClr val="002060"/>
              </a:solidFill>
              <a:latin typeface="Poppins Ultra-Bold" panose="020B0604020202020204"/>
            </a:endParaRPr>
          </a:p>
        </p:txBody>
      </p:sp>
      <p:pic>
        <p:nvPicPr>
          <p:cNvPr id="4" name="Picture 2">
            <a:extLst>
              <a:ext uri="{FF2B5EF4-FFF2-40B4-BE49-F238E27FC236}">
                <a16:creationId xmlns:a16="http://schemas.microsoft.com/office/drawing/2014/main" id="{5DE934AE-E50C-B90C-323D-5208D3971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740230" cy="7111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379DB86-399F-D24C-997E-FDD8A8094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491174"/>
            <a:ext cx="2157545" cy="208502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72C7136-23EC-D801-83C5-E480AA08FDD5}"/>
              </a:ext>
            </a:extLst>
          </p:cNvPr>
          <p:cNvPicPr>
            <a:picLocks noChangeAspect="1"/>
          </p:cNvPicPr>
          <p:nvPr/>
        </p:nvPicPr>
        <p:blipFill>
          <a:blip r:embed="rId6"/>
          <a:stretch>
            <a:fillRect/>
          </a:stretch>
        </p:blipFill>
        <p:spPr>
          <a:xfrm>
            <a:off x="17351" y="6120003"/>
            <a:ext cx="12174649" cy="724001"/>
          </a:xfrm>
          <a:prstGeom prst="rect">
            <a:avLst/>
          </a:prstGeom>
        </p:spPr>
      </p:pic>
      <p:pic>
        <p:nvPicPr>
          <p:cNvPr id="11" name="Audio 10">
            <a:hlinkClick r:id="" action="ppaction://media"/>
            <a:extLst>
              <a:ext uri="{FF2B5EF4-FFF2-40B4-BE49-F238E27FC236}">
                <a16:creationId xmlns:a16="http://schemas.microsoft.com/office/drawing/2014/main" id="{14639127-23C7-5BCC-C3DF-8699825360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2297" t="-72297" r="-72297" b="-72297"/>
          <a:stretch>
            <a:fillRect/>
          </a:stretch>
        </p:blipFill>
        <p:spPr>
          <a:xfrm>
            <a:off x="10829058" y="5451726"/>
            <a:ext cx="994029" cy="994029"/>
          </a:xfrm>
          <a:prstGeom prst="ellipse">
            <a:avLst/>
          </a:prstGeom>
        </p:spPr>
      </p:pic>
    </p:spTree>
    <p:extLst>
      <p:ext uri="{BB962C8B-B14F-4D97-AF65-F5344CB8AC3E}">
        <p14:creationId xmlns:p14="http://schemas.microsoft.com/office/powerpoint/2010/main" val="3613143827"/>
      </p:ext>
    </p:extLst>
  </p:cSld>
  <p:clrMapOvr>
    <a:masterClrMapping/>
  </p:clrMapOvr>
  <mc:AlternateContent xmlns:mc="http://schemas.openxmlformats.org/markup-compatibility/2006" xmlns:p14="http://schemas.microsoft.com/office/powerpoint/2010/main">
    <mc:Choice Requires="p14">
      <p:transition spd="slow" p14:dur="2000" advTm="9936"/>
    </mc:Choice>
    <mc:Fallback xmlns="">
      <p:transition spd="slow" advTm="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8" y="-94784"/>
            <a:ext cx="6116319" cy="645367"/>
          </a:xfrm>
          <a:prstGeom prst="rect">
            <a:avLst/>
          </a:prstGeom>
          <a:noFill/>
          <a:extLst>
            <a:ext uri="{909E8E84-426E-40DD-AFC4-6F175D3DCCD1}">
              <a14:hiddenFill xmlns:a14="http://schemas.microsoft.com/office/drawing/2010/main">
                <a:solidFill>
                  <a:srgbClr val="FFFFFF"/>
                </a:solidFill>
              </a14:hiddenFill>
            </a:ext>
          </a:extLst>
        </p:spPr>
      </p:pic>
      <p:sp>
        <p:nvSpPr>
          <p:cNvPr id="23" name="Marcador de contenido 22">
            <a:extLst>
              <a:ext uri="{FF2B5EF4-FFF2-40B4-BE49-F238E27FC236}">
                <a16:creationId xmlns:a16="http://schemas.microsoft.com/office/drawing/2014/main" id="{7A893E59-3BB8-2782-415B-DA57AF561B2E}"/>
              </a:ext>
            </a:extLst>
          </p:cNvPr>
          <p:cNvSpPr>
            <a:spLocks noGrp="1"/>
          </p:cNvSpPr>
          <p:nvPr>
            <p:ph idx="1"/>
          </p:nvPr>
        </p:nvSpPr>
        <p:spPr>
          <a:xfrm>
            <a:off x="838200" y="1825625"/>
            <a:ext cx="8846489" cy="4351338"/>
          </a:xfrm>
        </p:spPr>
        <p:txBody>
          <a:bodyPr/>
          <a:lstStyle/>
          <a:p>
            <a:pPr marL="0" indent="0" algn="l">
              <a:buNone/>
            </a:pPr>
            <a:endParaRPr lang="en-US" sz="1800" b="0" i="0" u="none" strike="noStrike" baseline="0" dirty="0">
              <a:solidFill>
                <a:srgbClr val="000000"/>
              </a:solidFill>
              <a:latin typeface="Arial" panose="020B0604020202020204" pitchFamily="34" charset="0"/>
            </a:endParaRPr>
          </a:p>
          <a:p>
            <a:pPr marL="0" indent="0" algn="l">
              <a:buNone/>
            </a:pPr>
            <a:endParaRPr lang="en-US" sz="1800" b="0" i="0" u="none" strike="noStrike" baseline="0" dirty="0">
              <a:solidFill>
                <a:srgbClr val="000000"/>
              </a:solidFill>
              <a:latin typeface="Arial" panose="020B0604020202020204" pitchFamily="34" charset="0"/>
            </a:endParaRPr>
          </a:p>
        </p:txBody>
      </p:sp>
      <p:sp>
        <p:nvSpPr>
          <p:cNvPr id="4" name="Marcador de contenido 22">
            <a:extLst>
              <a:ext uri="{FF2B5EF4-FFF2-40B4-BE49-F238E27FC236}">
                <a16:creationId xmlns:a16="http://schemas.microsoft.com/office/drawing/2014/main" id="{16CBD167-1511-BC4A-39BC-D4158CD3FB2A}"/>
              </a:ext>
            </a:extLst>
          </p:cNvPr>
          <p:cNvSpPr txBox="1">
            <a:spLocks/>
          </p:cNvSpPr>
          <p:nvPr/>
        </p:nvSpPr>
        <p:spPr>
          <a:xfrm>
            <a:off x="371622" y="666494"/>
            <a:ext cx="4185501" cy="1199537"/>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lgn="just">
              <a:buNone/>
            </a:pPr>
            <a:endParaRPr lang="es-ES" sz="6000" b="1" i="1" dirty="0">
              <a:solidFill>
                <a:srgbClr val="000000"/>
              </a:solidFill>
              <a:latin typeface="Arial" panose="020B0604020202020204" pitchFamily="34" charset="0"/>
            </a:endParaRPr>
          </a:p>
          <a:p>
            <a:pPr marL="0" indent="0" algn="just">
              <a:buFont typeface="Arial" panose="020B0604020202020204" pitchFamily="34" charset="0"/>
              <a:buNone/>
            </a:pPr>
            <a:endParaRPr lang="es-ES" sz="1800" b="1" i="1" dirty="0">
              <a:solidFill>
                <a:srgbClr val="000000"/>
              </a:solidFill>
              <a:latin typeface="Arial" panose="020B0604020202020204" pitchFamily="34" charset="0"/>
            </a:endParaRPr>
          </a:p>
          <a:p>
            <a:pPr marL="0" indent="0" algn="just">
              <a:buFont typeface="Arial" panose="020B0604020202020204" pitchFamily="34" charset="0"/>
              <a:buNone/>
            </a:pPr>
            <a:r>
              <a:rPr lang="es-ES" sz="1800" b="1" i="1" dirty="0">
                <a:solidFill>
                  <a:srgbClr val="000000"/>
                </a:solidFill>
                <a:latin typeface="Arial" panose="020B0604020202020204" pitchFamily="34" charset="0"/>
              </a:rPr>
              <a:t> </a:t>
            </a:r>
            <a:endParaRPr lang="es-ES" sz="1800" i="1" dirty="0">
              <a:solidFill>
                <a:srgbClr val="000000"/>
              </a:solidFill>
              <a:latin typeface="Arial" panose="020B0604020202020204" pitchFamily="34" charset="0"/>
            </a:endParaRPr>
          </a:p>
        </p:txBody>
      </p:sp>
      <p:pic>
        <p:nvPicPr>
          <p:cNvPr id="7" name="Imagen 6">
            <a:extLst>
              <a:ext uri="{FF2B5EF4-FFF2-40B4-BE49-F238E27FC236}">
                <a16:creationId xmlns:a16="http://schemas.microsoft.com/office/drawing/2014/main" id="{DC04CA37-43C3-8A69-1FCB-1A3028F0BCDC}"/>
              </a:ext>
            </a:extLst>
          </p:cNvPr>
          <p:cNvPicPr>
            <a:picLocks noChangeAspect="1"/>
          </p:cNvPicPr>
          <p:nvPr/>
        </p:nvPicPr>
        <p:blipFill>
          <a:blip r:embed="rId5"/>
          <a:stretch>
            <a:fillRect/>
          </a:stretch>
        </p:blipFill>
        <p:spPr>
          <a:xfrm>
            <a:off x="17351" y="6183329"/>
            <a:ext cx="12174649" cy="724001"/>
          </a:xfrm>
          <a:prstGeom prst="rect">
            <a:avLst/>
          </a:prstGeom>
        </p:spPr>
      </p:pic>
      <p:sp>
        <p:nvSpPr>
          <p:cNvPr id="3" name="CuadroTexto 2">
            <a:extLst>
              <a:ext uri="{FF2B5EF4-FFF2-40B4-BE49-F238E27FC236}">
                <a16:creationId xmlns:a16="http://schemas.microsoft.com/office/drawing/2014/main" id="{C339300C-4224-5096-8839-B30F9682B32D}"/>
              </a:ext>
            </a:extLst>
          </p:cNvPr>
          <p:cNvSpPr txBox="1"/>
          <p:nvPr/>
        </p:nvSpPr>
        <p:spPr>
          <a:xfrm>
            <a:off x="682487" y="666494"/>
            <a:ext cx="9947113" cy="5447645"/>
          </a:xfrm>
          <a:prstGeom prst="rect">
            <a:avLst/>
          </a:prstGeom>
          <a:noFill/>
        </p:spPr>
        <p:txBody>
          <a:bodyPr wrap="square" rtlCol="0">
            <a:spAutoFit/>
          </a:bodyPr>
          <a:lstStyle/>
          <a:p>
            <a:pPr algn="ctr"/>
            <a:r>
              <a:rPr lang="es-CR"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Considere</a:t>
            </a:r>
          </a:p>
          <a:p>
            <a:r>
              <a:rPr lang="es-C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 usted cuenta con alguna de estas becas no aplique para la solicitud de beca Postsecundaria, debido a que sé estaría duplicando recursos del estado.</a:t>
            </a:r>
          </a:p>
          <a:p>
            <a:endParaRPr lang="es-C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s-CR" sz="1400" dirty="0">
              <a:latin typeface="Arial" panose="020B0604020202020204" pitchFamily="34" charset="0"/>
              <a:cs typeface="Arial" panose="020B0604020202020204" pitchFamily="34" charset="0"/>
            </a:endParaRPr>
          </a:p>
          <a:p>
            <a:r>
              <a:rPr lang="es-CR" sz="1400" b="1" dirty="0">
                <a:latin typeface="Arial" panose="020B0604020202020204" pitchFamily="34" charset="0"/>
                <a:cs typeface="Arial" panose="020B0604020202020204" pitchFamily="34" charset="0"/>
              </a:rPr>
              <a:t>Universidad de Costa Rica (UCR)</a:t>
            </a:r>
            <a:r>
              <a:rPr lang="es-CR" sz="1400" dirty="0">
                <a:latin typeface="Arial" panose="020B0604020202020204" pitchFamily="34" charset="0"/>
                <a:cs typeface="Arial" panose="020B0604020202020204" pitchFamily="34" charset="0"/>
              </a:rPr>
              <a:t>: </a:t>
            </a:r>
          </a:p>
          <a:p>
            <a:endParaRPr lang="es-CR"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CR" sz="1400" dirty="0">
                <a:latin typeface="Arial" panose="020B0604020202020204" pitchFamily="34" charset="0"/>
                <a:cs typeface="Arial" panose="020B0604020202020204" pitchFamily="34" charset="0"/>
              </a:rPr>
              <a:t>Becas 3,4,5  socioecómica/becas por actividades universitarias/becas externas.</a:t>
            </a:r>
          </a:p>
          <a:p>
            <a:endParaRPr lang="es-CR" sz="1400" dirty="0">
              <a:latin typeface="Arial" panose="020B0604020202020204" pitchFamily="34" charset="0"/>
              <a:cs typeface="Arial" panose="020B0604020202020204" pitchFamily="34" charset="0"/>
            </a:endParaRPr>
          </a:p>
          <a:p>
            <a:r>
              <a:rPr lang="es-CR" sz="1400" b="1" dirty="0">
                <a:latin typeface="Arial" panose="020B0604020202020204" pitchFamily="34" charset="0"/>
                <a:cs typeface="Arial" panose="020B0604020202020204" pitchFamily="34" charset="0"/>
              </a:rPr>
              <a:t>Universidad Técnica  Nacional  (UTN):  </a:t>
            </a:r>
          </a:p>
          <a:p>
            <a:endParaRPr lang="es-CR"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CR" sz="1400" dirty="0">
                <a:latin typeface="Arial" panose="020B0604020202020204" pitchFamily="34" charset="0"/>
                <a:cs typeface="Arial" panose="020B0604020202020204" pitchFamily="34" charset="0"/>
              </a:rPr>
              <a:t>4,5 socioeconómica/becas estimulo</a:t>
            </a:r>
          </a:p>
          <a:p>
            <a:endParaRPr lang="es-CR" sz="1400" dirty="0">
              <a:latin typeface="Arial" panose="020B0604020202020204" pitchFamily="34" charset="0"/>
              <a:cs typeface="Arial" panose="020B0604020202020204" pitchFamily="34" charset="0"/>
            </a:endParaRPr>
          </a:p>
          <a:p>
            <a:r>
              <a:rPr lang="es-CR" sz="1400" b="1" dirty="0">
                <a:latin typeface="Arial" panose="020B0604020202020204" pitchFamily="34" charset="0"/>
                <a:cs typeface="Arial" panose="020B0604020202020204" pitchFamily="34" charset="0"/>
              </a:rPr>
              <a:t>Universidad Nacional  (UNA)</a:t>
            </a:r>
            <a:r>
              <a:rPr lang="es-CR" sz="1400" dirty="0">
                <a:latin typeface="Arial" panose="020B0604020202020204" pitchFamily="34" charset="0"/>
                <a:cs typeface="Arial" panose="020B0604020202020204" pitchFamily="34" charset="0"/>
              </a:rPr>
              <a:t>: </a:t>
            </a:r>
          </a:p>
          <a:p>
            <a:endParaRPr lang="es-CR"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Beca Luis Felipe González Flores</a:t>
            </a: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Beca Omar Dengo (Residencia Estudiantil)</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Beca por participación relevante/ becas a personas funcionarias/becas con fuente financiamiento externo</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Beca por rendimiento académico.</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Becas con categoría 4 y 5.</a:t>
            </a:r>
          </a:p>
          <a:p>
            <a:pPr marL="285750" indent="-285750">
              <a:buFont typeface="Wingdings" panose="05000000000000000000" pitchFamily="2" charset="2"/>
              <a:buChar char="Ø"/>
            </a:pPr>
            <a:endParaRPr lang="es-CR" sz="1400" kern="1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endParaRPr lang="es-CR" sz="1400" kern="100" dirty="0">
              <a:effectLst/>
              <a:latin typeface="Arial" panose="020B0604020202020204" pitchFamily="34" charset="0"/>
              <a:ea typeface="Calibri" panose="020F0502020204030204" pitchFamily="34" charset="0"/>
              <a:cs typeface="Arial" panose="020B0604020202020204" pitchFamily="34" charset="0"/>
            </a:endParaRPr>
          </a:p>
          <a:p>
            <a:endParaRPr lang="es-CR" sz="14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Aviso importante: a partir del día 10/10/2016 hasta el día 14/10/2016, se  estará realizando censo para un operativo de Esterilización - Gremio  Docente, administrativo y obreros">
            <a:extLst>
              <a:ext uri="{FF2B5EF4-FFF2-40B4-BE49-F238E27FC236}">
                <a16:creationId xmlns:a16="http://schemas.microsoft.com/office/drawing/2014/main" id="{50A6E5C4-8051-3471-7682-C0C0D2EF31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0068" y="2048123"/>
            <a:ext cx="3153320" cy="2332383"/>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4BA09536-C94D-03DE-2424-1421CC0C0AC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2978369"/>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4E46-D633-409E-0B4A-9DC2B7A8CA8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5402851-622E-14B2-C372-79F31FDC7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31"/>
            <a:ext cx="6116319" cy="645367"/>
          </a:xfrm>
          <a:prstGeom prst="rect">
            <a:avLst/>
          </a:prstGeom>
          <a:noFill/>
          <a:extLst>
            <a:ext uri="{909E8E84-426E-40DD-AFC4-6F175D3DCCD1}">
              <a14:hiddenFill xmlns:a14="http://schemas.microsoft.com/office/drawing/2010/main">
                <a:solidFill>
                  <a:srgbClr val="FFFFFF"/>
                </a:solidFill>
              </a14:hiddenFill>
            </a:ext>
          </a:extLst>
        </p:spPr>
      </p:pic>
      <p:sp>
        <p:nvSpPr>
          <p:cNvPr id="23" name="Marcador de contenido 22">
            <a:extLst>
              <a:ext uri="{FF2B5EF4-FFF2-40B4-BE49-F238E27FC236}">
                <a16:creationId xmlns:a16="http://schemas.microsoft.com/office/drawing/2014/main" id="{F4C7A372-AA6A-129F-CDCE-92B78DF380B3}"/>
              </a:ext>
            </a:extLst>
          </p:cNvPr>
          <p:cNvSpPr>
            <a:spLocks noGrp="1"/>
          </p:cNvSpPr>
          <p:nvPr>
            <p:ph idx="1"/>
          </p:nvPr>
        </p:nvSpPr>
        <p:spPr/>
        <p:txBody>
          <a:bodyPr/>
          <a:lstStyle/>
          <a:p>
            <a:pPr marL="0" indent="0" algn="l">
              <a:buNone/>
            </a:pPr>
            <a:endParaRPr lang="en-US" sz="1800" b="0" i="0" u="none" strike="noStrike" baseline="0" dirty="0">
              <a:solidFill>
                <a:srgbClr val="000000"/>
              </a:solidFill>
              <a:latin typeface="Arial" panose="020B0604020202020204" pitchFamily="34" charset="0"/>
            </a:endParaRPr>
          </a:p>
          <a:p>
            <a:pPr marL="0" indent="0" algn="l">
              <a:buNone/>
            </a:pPr>
            <a:endParaRPr lang="en-US" sz="1800" b="0" i="0" u="none" strike="noStrike" baseline="0" dirty="0">
              <a:solidFill>
                <a:srgbClr val="000000"/>
              </a:solidFill>
              <a:latin typeface="Arial" panose="020B0604020202020204" pitchFamily="34" charset="0"/>
            </a:endParaRPr>
          </a:p>
        </p:txBody>
      </p:sp>
      <p:sp>
        <p:nvSpPr>
          <p:cNvPr id="4" name="Marcador de contenido 22">
            <a:extLst>
              <a:ext uri="{FF2B5EF4-FFF2-40B4-BE49-F238E27FC236}">
                <a16:creationId xmlns:a16="http://schemas.microsoft.com/office/drawing/2014/main" id="{F5A83234-DA00-A534-7730-386690604EE1}"/>
              </a:ext>
            </a:extLst>
          </p:cNvPr>
          <p:cNvSpPr txBox="1">
            <a:spLocks/>
          </p:cNvSpPr>
          <p:nvPr/>
        </p:nvSpPr>
        <p:spPr>
          <a:xfrm>
            <a:off x="371622" y="666494"/>
            <a:ext cx="4185501" cy="1199537"/>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lgn="just">
              <a:buNone/>
            </a:pPr>
            <a:endParaRPr lang="es-ES" sz="6000" b="1" i="1" dirty="0">
              <a:solidFill>
                <a:srgbClr val="000000"/>
              </a:solidFill>
              <a:latin typeface="Arial" panose="020B0604020202020204" pitchFamily="34" charset="0"/>
            </a:endParaRPr>
          </a:p>
          <a:p>
            <a:pPr marL="0" indent="0" algn="just">
              <a:buFont typeface="Arial" panose="020B0604020202020204" pitchFamily="34" charset="0"/>
              <a:buNone/>
            </a:pPr>
            <a:endParaRPr lang="es-ES" sz="1800" b="1" i="1" dirty="0">
              <a:solidFill>
                <a:srgbClr val="000000"/>
              </a:solidFill>
              <a:latin typeface="Arial" panose="020B0604020202020204" pitchFamily="34" charset="0"/>
            </a:endParaRPr>
          </a:p>
          <a:p>
            <a:pPr marL="0" indent="0" algn="just">
              <a:buFont typeface="Arial" panose="020B0604020202020204" pitchFamily="34" charset="0"/>
              <a:buNone/>
            </a:pPr>
            <a:r>
              <a:rPr lang="es-ES" sz="1800" b="1" i="1" dirty="0">
                <a:solidFill>
                  <a:srgbClr val="000000"/>
                </a:solidFill>
                <a:latin typeface="Arial" panose="020B0604020202020204" pitchFamily="34" charset="0"/>
              </a:rPr>
              <a:t> </a:t>
            </a:r>
            <a:endParaRPr lang="es-ES" sz="1800" i="1" dirty="0">
              <a:solidFill>
                <a:srgbClr val="000000"/>
              </a:solidFill>
              <a:latin typeface="Arial" panose="020B0604020202020204" pitchFamily="34" charset="0"/>
            </a:endParaRPr>
          </a:p>
        </p:txBody>
      </p:sp>
      <p:pic>
        <p:nvPicPr>
          <p:cNvPr id="7" name="Imagen 6">
            <a:extLst>
              <a:ext uri="{FF2B5EF4-FFF2-40B4-BE49-F238E27FC236}">
                <a16:creationId xmlns:a16="http://schemas.microsoft.com/office/drawing/2014/main" id="{63544010-47ED-4A81-587E-B1BB18F787E2}"/>
              </a:ext>
            </a:extLst>
          </p:cNvPr>
          <p:cNvPicPr>
            <a:picLocks noChangeAspect="1"/>
          </p:cNvPicPr>
          <p:nvPr/>
        </p:nvPicPr>
        <p:blipFill>
          <a:blip r:embed="rId5"/>
          <a:stretch>
            <a:fillRect/>
          </a:stretch>
        </p:blipFill>
        <p:spPr>
          <a:xfrm>
            <a:off x="17351" y="6183329"/>
            <a:ext cx="12174649" cy="724001"/>
          </a:xfrm>
          <a:prstGeom prst="rect">
            <a:avLst/>
          </a:prstGeom>
        </p:spPr>
      </p:pic>
      <p:sp>
        <p:nvSpPr>
          <p:cNvPr id="3" name="CuadroTexto 2">
            <a:extLst>
              <a:ext uri="{FF2B5EF4-FFF2-40B4-BE49-F238E27FC236}">
                <a16:creationId xmlns:a16="http://schemas.microsoft.com/office/drawing/2014/main" id="{E129D77C-20E7-5AE2-B4ED-6723ADAEADF5}"/>
              </a:ext>
            </a:extLst>
          </p:cNvPr>
          <p:cNvSpPr txBox="1"/>
          <p:nvPr/>
        </p:nvSpPr>
        <p:spPr>
          <a:xfrm>
            <a:off x="887535" y="681037"/>
            <a:ext cx="8668247" cy="5232202"/>
          </a:xfrm>
          <a:prstGeom prst="rect">
            <a:avLst/>
          </a:prstGeom>
          <a:noFill/>
        </p:spPr>
        <p:txBody>
          <a:bodyPr wrap="square" rtlCol="0">
            <a:spAutoFit/>
          </a:bodyPr>
          <a:lstStyle/>
          <a:p>
            <a:pPr algn="ctr"/>
            <a:r>
              <a:rPr lang="es-CR"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Considere</a:t>
            </a:r>
          </a:p>
          <a:p>
            <a:r>
              <a:rPr lang="es-C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 usted cuenta con alguna de estas becas no aplique para la solicitud de beca Postsecundaria, debido a que sé estaría duplicando recursos del estado.</a:t>
            </a:r>
          </a:p>
          <a:p>
            <a:endParaRPr lang="es-CR" sz="1400" dirty="0">
              <a:latin typeface="Arial" panose="020B0604020202020204" pitchFamily="34" charset="0"/>
              <a:cs typeface="Arial" panose="020B0604020202020204" pitchFamily="34" charset="0"/>
            </a:endParaRPr>
          </a:p>
          <a:p>
            <a:r>
              <a:rPr lang="es-CR" sz="1400" b="1" kern="100" dirty="0">
                <a:effectLst/>
                <a:latin typeface="Arial" panose="020B0604020202020204" pitchFamily="34" charset="0"/>
                <a:ea typeface="Calibri" panose="020F0502020204030204" pitchFamily="34" charset="0"/>
                <a:cs typeface="Arial" panose="020B0604020202020204" pitchFamily="34" charset="0"/>
              </a:rPr>
              <a:t>Instituto Tecnológic</a:t>
            </a:r>
            <a:r>
              <a:rPr lang="es-CR" sz="1400" b="1" kern="100" dirty="0">
                <a:latin typeface="Arial" panose="020B0604020202020204" pitchFamily="34" charset="0"/>
                <a:ea typeface="Calibri" panose="020F0502020204030204" pitchFamily="34" charset="0"/>
                <a:cs typeface="Arial" panose="020B0604020202020204" pitchFamily="34" charset="0"/>
              </a:rPr>
              <a:t>o </a:t>
            </a:r>
            <a:r>
              <a:rPr lang="es-CR" sz="1400" b="1" kern="100" dirty="0">
                <a:effectLst/>
                <a:latin typeface="Arial" panose="020B0604020202020204" pitchFamily="34" charset="0"/>
                <a:ea typeface="Calibri" panose="020F0502020204030204" pitchFamily="34" charset="0"/>
                <a:cs typeface="Arial" panose="020B0604020202020204" pitchFamily="34" charset="0"/>
              </a:rPr>
              <a:t>Costarricense (TEC):</a:t>
            </a:r>
            <a:r>
              <a:rPr lang="es-CR" sz="1400" kern="100" dirty="0">
                <a:effectLst/>
                <a:latin typeface="Arial" panose="020B0604020202020204" pitchFamily="34" charset="0"/>
                <a:ea typeface="Calibri" panose="020F0502020204030204" pitchFamily="34" charset="0"/>
                <a:cs typeface="Arial" panose="020B0604020202020204" pitchFamily="34" charset="0"/>
              </a:rPr>
              <a:t> </a:t>
            </a: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Beca Mauricio Campos</a:t>
            </a: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Becas Préstamo del TEC: categorías 1,2,3</a:t>
            </a: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Beca egresados de Colegios Científicos</a:t>
            </a: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Beca de Exoneración porcentual mayor al 80%.</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Beca excelencia académica.</a:t>
            </a: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Beca </a:t>
            </a:r>
            <a:r>
              <a:rPr lang="es-CR" sz="1400" kern="100" dirty="0">
                <a:latin typeface="Arial" panose="020B0604020202020204" pitchFamily="34" charset="0"/>
                <a:ea typeface="Calibri" panose="020F0502020204030204" pitchFamily="34" charset="0"/>
                <a:cs typeface="Arial" panose="020B0604020202020204" pitchFamily="34" charset="0"/>
              </a:rPr>
              <a:t>participación destacada en grupo A.</a:t>
            </a:r>
          </a:p>
          <a:p>
            <a:pPr marL="285750" indent="-285750">
              <a:buFont typeface="Wingdings" panose="05000000000000000000" pitchFamily="2" charset="2"/>
              <a:buChar char="Ø"/>
            </a:pPr>
            <a:r>
              <a:rPr lang="es-CR" sz="1400" kern="100" dirty="0">
                <a:effectLst/>
                <a:latin typeface="Arial" panose="020B0604020202020204" pitchFamily="34" charset="0"/>
                <a:ea typeface="Calibri" panose="020F0502020204030204" pitchFamily="34" charset="0"/>
                <a:cs typeface="Arial" panose="020B0604020202020204" pitchFamily="34" charset="0"/>
              </a:rPr>
              <a:t>Horas asistentes / Beca de honor</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Beca asistencia especial </a:t>
            </a:r>
            <a:endParaRPr lang="es-CR" sz="1400" kern="100" dirty="0">
              <a:effectLst/>
              <a:latin typeface="Arial" panose="020B0604020202020204" pitchFamily="34" charset="0"/>
              <a:ea typeface="Calibri" panose="020F0502020204030204" pitchFamily="34" charset="0"/>
              <a:cs typeface="Arial" panose="020B0604020202020204" pitchFamily="34" charset="0"/>
            </a:endParaRPr>
          </a:p>
          <a:p>
            <a:endParaRPr lang="es-CR" sz="1400" kern="100" dirty="0">
              <a:effectLst/>
              <a:latin typeface="Arial" panose="020B0604020202020204" pitchFamily="34" charset="0"/>
              <a:ea typeface="Calibri" panose="020F0502020204030204" pitchFamily="34" charset="0"/>
              <a:cs typeface="Arial" panose="020B0604020202020204" pitchFamily="34" charset="0"/>
            </a:endParaRPr>
          </a:p>
          <a:p>
            <a:r>
              <a:rPr lang="es-CR" sz="1400" b="1" kern="100" dirty="0">
                <a:latin typeface="Arial" panose="020B0604020202020204" pitchFamily="34" charset="0"/>
                <a:ea typeface="Calibri" panose="020F0502020204030204" pitchFamily="34" charset="0"/>
                <a:cs typeface="Arial" panose="020B0604020202020204" pitchFamily="34" charset="0"/>
              </a:rPr>
              <a:t>Universidad Estatal a Distancia (UNED): </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Categoría A y B, becas estimulo (rendimiento académico)</a:t>
            </a:r>
            <a:endParaRPr lang="es-CR" sz="1400" kern="100" dirty="0">
              <a:effectLst/>
              <a:latin typeface="Arial" panose="020B0604020202020204" pitchFamily="34" charset="0"/>
              <a:ea typeface="Calibri" panose="020F0502020204030204" pitchFamily="34" charset="0"/>
              <a:cs typeface="Arial" panose="020B0604020202020204" pitchFamily="34" charset="0"/>
            </a:endParaRPr>
          </a:p>
          <a:p>
            <a:endParaRPr lang="es-CR" sz="1400" kern="100" dirty="0">
              <a:effectLst/>
              <a:latin typeface="Arial" panose="020B0604020202020204" pitchFamily="34" charset="0"/>
              <a:ea typeface="Calibri" panose="020F0502020204030204" pitchFamily="34" charset="0"/>
              <a:cs typeface="Arial" panose="020B0604020202020204" pitchFamily="34" charset="0"/>
            </a:endParaRPr>
          </a:p>
          <a:p>
            <a:r>
              <a:rPr lang="es-CR" sz="1400" b="1" kern="100" dirty="0">
                <a:latin typeface="Arial" panose="020B0604020202020204" pitchFamily="34" charset="0"/>
                <a:ea typeface="Calibri" panose="020F0502020204030204" pitchFamily="34" charset="0"/>
                <a:cs typeface="Arial" panose="020B0604020202020204" pitchFamily="34" charset="0"/>
              </a:rPr>
              <a:t>CUN Limón</a:t>
            </a:r>
            <a:r>
              <a:rPr lang="es-CR" sz="1400" kern="100" dirty="0">
                <a:latin typeface="Arial" panose="020B0604020202020204" pitchFamily="34" charset="0"/>
                <a:ea typeface="Calibri" panose="020F0502020204030204" pitchFamily="34" charset="0"/>
                <a:cs typeface="Arial" panose="020B0604020202020204" pitchFamily="34" charset="0"/>
              </a:rPr>
              <a:t>: </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Exoneración total A</a:t>
            </a:r>
          </a:p>
          <a:p>
            <a:endParaRPr lang="es-CR" sz="1400" kern="100" dirty="0">
              <a:latin typeface="Arial" panose="020B0604020202020204" pitchFamily="34" charset="0"/>
              <a:ea typeface="Calibri" panose="020F0502020204030204" pitchFamily="34" charset="0"/>
              <a:cs typeface="Arial" panose="020B0604020202020204" pitchFamily="34" charset="0"/>
            </a:endParaRPr>
          </a:p>
          <a:p>
            <a:r>
              <a:rPr lang="es-CR" sz="1400" kern="100" dirty="0">
                <a:latin typeface="Arial" panose="020B0604020202020204" pitchFamily="34" charset="0"/>
                <a:ea typeface="Calibri" panose="020F0502020204030204" pitchFamily="34" charset="0"/>
                <a:cs typeface="Arial" panose="020B0604020202020204" pitchFamily="34" charset="0"/>
              </a:rPr>
              <a:t> </a:t>
            </a:r>
            <a:r>
              <a:rPr lang="es-CR" sz="1400" b="1" kern="100" dirty="0">
                <a:latin typeface="Arial" panose="020B0604020202020204" pitchFamily="34" charset="0"/>
                <a:ea typeface="Calibri" panose="020F0502020204030204" pitchFamily="34" charset="0"/>
                <a:cs typeface="Arial" panose="020B0604020202020204" pitchFamily="34" charset="0"/>
              </a:rPr>
              <a:t>CUC  Cartago:</a:t>
            </a:r>
          </a:p>
          <a:p>
            <a:pPr marL="285750" indent="-285750">
              <a:buFont typeface="Wingdings" panose="05000000000000000000" pitchFamily="2" charset="2"/>
              <a:buChar char="Ø"/>
            </a:pPr>
            <a:r>
              <a:rPr lang="es-CR" sz="1400" kern="100" dirty="0">
                <a:latin typeface="Arial" panose="020B0604020202020204" pitchFamily="34" charset="0"/>
                <a:ea typeface="Calibri" panose="020F0502020204030204" pitchFamily="34" charset="0"/>
                <a:cs typeface="Arial" panose="020B0604020202020204" pitchFamily="34" charset="0"/>
              </a:rPr>
              <a:t>Beca socioeconómica 0,1, por excelencia, asistente, beca tutoría, 1,2 /externa.</a:t>
            </a:r>
            <a:endParaRPr lang="es-CR" sz="1400" dirty="0">
              <a:latin typeface="Arial" panose="020B0604020202020204" pitchFamily="34" charset="0"/>
              <a:cs typeface="Arial" panose="020B0604020202020204" pitchFamily="34" charset="0"/>
            </a:endParaRPr>
          </a:p>
        </p:txBody>
      </p:sp>
      <p:pic>
        <p:nvPicPr>
          <p:cNvPr id="1026" name="Picture 2" descr="importante | ASOMIF Ecuador">
            <a:extLst>
              <a:ext uri="{FF2B5EF4-FFF2-40B4-BE49-F238E27FC236}">
                <a16:creationId xmlns:a16="http://schemas.microsoft.com/office/drawing/2014/main" id="{5D6154FC-104C-195A-F34E-33DF4A3CF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4879" y="1866031"/>
            <a:ext cx="3978303" cy="3186601"/>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73D21B0C-3668-F083-8ECE-FB021B3016D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4193851"/>
      </p:ext>
    </p:extLst>
  </p:cSld>
  <p:clrMapOvr>
    <a:masterClrMapping/>
  </p:clrMapOvr>
  <mc:AlternateContent xmlns:mc="http://schemas.openxmlformats.org/markup-compatibility/2006" xmlns:p14="http://schemas.microsoft.com/office/powerpoint/2010/main">
    <mc:Choice Requires="p14">
      <p:transition spd="slow" p14:dur="2000" advTm="63015"/>
    </mc:Choice>
    <mc:Fallback xmlns="">
      <p:transition spd="slow" advTm="63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a:bodyPr>
          <a:lstStyle/>
          <a:p>
            <a:r>
              <a:rPr lang="es-ES" sz="4000" dirty="0">
                <a:solidFill>
                  <a:srgbClr val="000000"/>
                </a:solidFill>
                <a:latin typeface="Poppins Ultra-Bold" panose="020B0604020202020204"/>
              </a:rPr>
              <a:t>¿Qué deben contener los documentos que </a:t>
            </a:r>
            <a:r>
              <a:rPr lang="es-ES" sz="3200" dirty="0">
                <a:solidFill>
                  <a:srgbClr val="000000"/>
                </a:solidFill>
                <a:latin typeface="Poppins Ultra-Bold" panose="020B0604020202020204"/>
              </a:rPr>
              <a:t>LA </a:t>
            </a:r>
            <a:r>
              <a:rPr lang="es-ES" sz="4000" dirty="0">
                <a:solidFill>
                  <a:srgbClr val="000000"/>
                </a:solidFill>
                <a:latin typeface="Poppins Ultra-Bold" panose="020B0604020202020204"/>
              </a:rPr>
              <a:t>PERSONA solicitante  debe adjuntar?</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pic>
        <p:nvPicPr>
          <p:cNvPr id="7" name="Marcador de contenido 6">
            <a:extLst>
              <a:ext uri="{FF2B5EF4-FFF2-40B4-BE49-F238E27FC236}">
                <a16:creationId xmlns:a16="http://schemas.microsoft.com/office/drawing/2014/main" id="{7DA887C8-107C-B082-BFFC-5251D6C44E8F}"/>
              </a:ext>
            </a:extLst>
          </p:cNvPr>
          <p:cNvPicPr>
            <a:picLocks noGrp="1" noChangeAspect="1"/>
          </p:cNvPicPr>
          <p:nvPr>
            <p:ph idx="1"/>
          </p:nvPr>
        </p:nvPicPr>
        <p:blipFill>
          <a:blip r:embed="rId5"/>
          <a:stretch>
            <a:fillRect/>
          </a:stretch>
        </p:blipFill>
        <p:spPr>
          <a:xfrm>
            <a:off x="4519616" y="1847882"/>
            <a:ext cx="3726681" cy="2338208"/>
          </a:xfrm>
        </p:spPr>
      </p:pic>
      <p:sp>
        <p:nvSpPr>
          <p:cNvPr id="4" name="Marcador de contenido 22">
            <a:extLst>
              <a:ext uri="{FF2B5EF4-FFF2-40B4-BE49-F238E27FC236}">
                <a16:creationId xmlns:a16="http://schemas.microsoft.com/office/drawing/2014/main" id="{16CBD167-1511-BC4A-39BC-D4158CD3FB2A}"/>
              </a:ext>
            </a:extLst>
          </p:cNvPr>
          <p:cNvSpPr txBox="1">
            <a:spLocks/>
          </p:cNvSpPr>
          <p:nvPr/>
        </p:nvSpPr>
        <p:spPr>
          <a:xfrm>
            <a:off x="1150070" y="2347273"/>
            <a:ext cx="3266655" cy="3829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lgn="just">
              <a:buNone/>
            </a:pPr>
            <a:r>
              <a:rPr lang="es-ES" sz="1800" b="1" i="1" dirty="0">
                <a:solidFill>
                  <a:srgbClr val="000000"/>
                </a:solidFill>
                <a:latin typeface="Arial" panose="020B0604020202020204" pitchFamily="34" charset="0"/>
              </a:rPr>
              <a:t>4. Certificación de cuenta  cliente e IBAN emitida por la entidad bancaria, debe estar firmada y sellada, ya sea física o digital </a:t>
            </a:r>
            <a:endParaRPr lang="es-ES" sz="1800" dirty="0">
              <a:effectLst/>
              <a:latin typeface="Arial" panose="020B0604020202020204" pitchFamily="34" charset="0"/>
            </a:endParaRPr>
          </a:p>
          <a:p>
            <a:pPr marL="0" indent="0" algn="just">
              <a:buFont typeface="Arial" panose="020B0604020202020204" pitchFamily="34" charset="0"/>
              <a:buNone/>
            </a:pPr>
            <a:endParaRPr lang="es-ES" sz="1800" i="1" dirty="0">
              <a:solidFill>
                <a:srgbClr val="000000"/>
              </a:solidFill>
              <a:latin typeface="Arial" panose="020B0604020202020204" pitchFamily="34" charset="0"/>
            </a:endParaRPr>
          </a:p>
        </p:txBody>
      </p:sp>
      <p:pic>
        <p:nvPicPr>
          <p:cNvPr id="11" name="Imagen 10">
            <a:extLst>
              <a:ext uri="{FF2B5EF4-FFF2-40B4-BE49-F238E27FC236}">
                <a16:creationId xmlns:a16="http://schemas.microsoft.com/office/drawing/2014/main" id="{DC58C76C-0136-41C0-A84D-A5E42F0AD00B}"/>
              </a:ext>
            </a:extLst>
          </p:cNvPr>
          <p:cNvPicPr>
            <a:picLocks noChangeAspect="1"/>
          </p:cNvPicPr>
          <p:nvPr/>
        </p:nvPicPr>
        <p:blipFill>
          <a:blip r:embed="rId6"/>
          <a:stretch>
            <a:fillRect/>
          </a:stretch>
        </p:blipFill>
        <p:spPr>
          <a:xfrm>
            <a:off x="8870522" y="1536078"/>
            <a:ext cx="3036847" cy="2532887"/>
          </a:xfrm>
          <a:prstGeom prst="rect">
            <a:avLst/>
          </a:prstGeom>
        </p:spPr>
      </p:pic>
      <p:pic>
        <p:nvPicPr>
          <p:cNvPr id="18" name="Imagen 17">
            <a:extLst>
              <a:ext uri="{FF2B5EF4-FFF2-40B4-BE49-F238E27FC236}">
                <a16:creationId xmlns:a16="http://schemas.microsoft.com/office/drawing/2014/main" id="{FBC1696C-1B7D-8139-57D8-D0BD7DAE8993}"/>
              </a:ext>
            </a:extLst>
          </p:cNvPr>
          <p:cNvPicPr>
            <a:picLocks noChangeAspect="1"/>
          </p:cNvPicPr>
          <p:nvPr/>
        </p:nvPicPr>
        <p:blipFill>
          <a:blip r:embed="rId7"/>
          <a:stretch>
            <a:fillRect/>
          </a:stretch>
        </p:blipFill>
        <p:spPr>
          <a:xfrm>
            <a:off x="17351" y="6176962"/>
            <a:ext cx="12174649" cy="724001"/>
          </a:xfrm>
          <a:prstGeom prst="rect">
            <a:avLst/>
          </a:prstGeom>
        </p:spPr>
      </p:pic>
      <p:pic>
        <p:nvPicPr>
          <p:cNvPr id="5" name="Imagen 4">
            <a:extLst>
              <a:ext uri="{FF2B5EF4-FFF2-40B4-BE49-F238E27FC236}">
                <a16:creationId xmlns:a16="http://schemas.microsoft.com/office/drawing/2014/main" id="{3E8F07F6-567F-B87B-B761-9E5D8438238A}"/>
              </a:ext>
            </a:extLst>
          </p:cNvPr>
          <p:cNvPicPr>
            <a:picLocks noChangeAspect="1"/>
          </p:cNvPicPr>
          <p:nvPr/>
        </p:nvPicPr>
        <p:blipFill>
          <a:blip r:embed="rId8"/>
          <a:stretch>
            <a:fillRect/>
          </a:stretch>
        </p:blipFill>
        <p:spPr>
          <a:xfrm>
            <a:off x="7041880" y="4015606"/>
            <a:ext cx="1566717" cy="2103959"/>
          </a:xfrm>
          <a:prstGeom prst="rect">
            <a:avLst/>
          </a:prstGeom>
        </p:spPr>
      </p:pic>
      <p:pic>
        <p:nvPicPr>
          <p:cNvPr id="6" name="Gráfico 5">
            <a:extLst>
              <a:ext uri="{FF2B5EF4-FFF2-40B4-BE49-F238E27FC236}">
                <a16:creationId xmlns:a16="http://schemas.microsoft.com/office/drawing/2014/main" id="{57DBC305-6FA2-C7EE-E2F1-5E95A5886E81}"/>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5004416" y="4000608"/>
            <a:ext cx="1368171" cy="1267182"/>
          </a:xfrm>
          <a:prstGeom prst="rect">
            <a:avLst/>
          </a:prstGeom>
        </p:spPr>
      </p:pic>
      <mc:AlternateContent xmlns:mc="http://schemas.openxmlformats.org/markup-compatibility/2006" xmlns:p14="http://schemas.microsoft.com/office/powerpoint/2010/main">
        <mc:Choice Requires="p14">
          <p:contentPart p14:bwMode="auto" r:id="rId12">
            <p14:nvContentPartPr>
              <p14:cNvPr id="3" name="Entrada de lápiz 2">
                <a:extLst>
                  <a:ext uri="{FF2B5EF4-FFF2-40B4-BE49-F238E27FC236}">
                    <a16:creationId xmlns:a16="http://schemas.microsoft.com/office/drawing/2014/main" id="{0FB70A68-5456-89FB-E276-160A744F498C}"/>
                  </a:ext>
                </a:extLst>
              </p14:cNvPr>
              <p14:cNvContentPartPr/>
              <p14:nvPr/>
            </p14:nvContentPartPr>
            <p14:xfrm>
              <a:off x="10388946" y="3355364"/>
              <a:ext cx="111600" cy="360"/>
            </p14:xfrm>
          </p:contentPart>
        </mc:Choice>
        <mc:Fallback xmlns="">
          <p:pic>
            <p:nvPicPr>
              <p:cNvPr id="3" name="Entrada de lápiz 2">
                <a:extLst>
                  <a:ext uri="{FF2B5EF4-FFF2-40B4-BE49-F238E27FC236}">
                    <a16:creationId xmlns:a16="http://schemas.microsoft.com/office/drawing/2014/main" id="{0FB70A68-5456-89FB-E276-160A744F498C}"/>
                  </a:ext>
                </a:extLst>
              </p:cNvPr>
              <p:cNvPicPr/>
              <p:nvPr/>
            </p:nvPicPr>
            <p:blipFill>
              <a:blip r:embed="rId13"/>
              <a:stretch>
                <a:fillRect/>
              </a:stretch>
            </p:blipFill>
            <p:spPr>
              <a:xfrm>
                <a:off x="10334946" y="3247724"/>
                <a:ext cx="219240" cy="216000"/>
              </a:xfrm>
              <a:prstGeom prst="rect">
                <a:avLst/>
              </a:prstGeom>
            </p:spPr>
          </p:pic>
        </mc:Fallback>
      </mc:AlternateContent>
      <p:pic>
        <p:nvPicPr>
          <p:cNvPr id="14" name="Audio 13">
            <a:hlinkClick r:id="" action="ppaction://media"/>
            <a:extLst>
              <a:ext uri="{FF2B5EF4-FFF2-40B4-BE49-F238E27FC236}">
                <a16:creationId xmlns:a16="http://schemas.microsoft.com/office/drawing/2014/main" id="{4AC59043-9303-CACC-EF16-CB4728C6BAA7}"/>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61538" t="-61538" r="-61538" b="-61538"/>
          <a:stretch>
            <a:fillRect/>
          </a:stretch>
        </p:blipFill>
        <p:spPr>
          <a:xfrm>
            <a:off x="10707276" y="5431884"/>
            <a:ext cx="906577" cy="906577"/>
          </a:xfrm>
          <a:prstGeom prst="ellipse">
            <a:avLst/>
          </a:prstGeom>
        </p:spPr>
      </p:pic>
      <p:pic>
        <p:nvPicPr>
          <p:cNvPr id="8" name="Gráfico 7">
            <a:extLst>
              <a:ext uri="{FF2B5EF4-FFF2-40B4-BE49-F238E27FC236}">
                <a16:creationId xmlns:a16="http://schemas.microsoft.com/office/drawing/2014/main" id="{DC24C016-1FEA-22D6-E9C7-191BEBFC2328}"/>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9493915" y="3546860"/>
            <a:ext cx="1368171" cy="1267182"/>
          </a:xfrm>
          <a:prstGeom prst="rect">
            <a:avLst/>
          </a:prstGeom>
        </p:spPr>
      </p:pic>
    </p:spTree>
    <p:extLst>
      <p:ext uri="{BB962C8B-B14F-4D97-AF65-F5344CB8AC3E}">
        <p14:creationId xmlns:p14="http://schemas.microsoft.com/office/powerpoint/2010/main" val="825010395"/>
      </p:ext>
    </p:extLst>
  </p:cSld>
  <p:clrMapOvr>
    <a:masterClrMapping/>
  </p:clrMapOvr>
  <mc:AlternateContent xmlns:mc="http://schemas.openxmlformats.org/markup-compatibility/2006" xmlns:p14="http://schemas.microsoft.com/office/powerpoint/2010/main">
    <mc:Choice Requires="p14">
      <p:transition spd="slow" p14:dur="2000" advTm="24893"/>
    </mc:Choice>
    <mc:Fallback xmlns="">
      <p:transition spd="slow" advTm="2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a:bodyPr>
          <a:lstStyle/>
          <a:p>
            <a:r>
              <a:rPr lang="es-ES" sz="4000" dirty="0">
                <a:solidFill>
                  <a:srgbClr val="000000"/>
                </a:solidFill>
                <a:latin typeface="Poppins Ultra-Bold" panose="020B0604020202020204"/>
              </a:rPr>
              <a:t>¿Cuáles son los documentos que no se aceptan ?</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FBC1696C-1B7D-8139-57D8-D0BD7DAE8993}"/>
              </a:ext>
            </a:extLst>
          </p:cNvPr>
          <p:cNvPicPr>
            <a:picLocks noChangeAspect="1"/>
          </p:cNvPicPr>
          <p:nvPr/>
        </p:nvPicPr>
        <p:blipFill>
          <a:blip r:embed="rId5"/>
          <a:stretch>
            <a:fillRect/>
          </a:stretch>
        </p:blipFill>
        <p:spPr>
          <a:xfrm>
            <a:off x="17351" y="6192186"/>
            <a:ext cx="12174649" cy="724001"/>
          </a:xfrm>
          <a:prstGeom prst="rect">
            <a:avLst/>
          </a:prstGeom>
        </p:spPr>
      </p:pic>
      <p:sp>
        <p:nvSpPr>
          <p:cNvPr id="12" name="CuadroTexto 11">
            <a:extLst>
              <a:ext uri="{FF2B5EF4-FFF2-40B4-BE49-F238E27FC236}">
                <a16:creationId xmlns:a16="http://schemas.microsoft.com/office/drawing/2014/main" id="{BE9010A5-5217-1233-5A49-2F49AD982EAF}"/>
              </a:ext>
            </a:extLst>
          </p:cNvPr>
          <p:cNvSpPr txBox="1"/>
          <p:nvPr/>
        </p:nvSpPr>
        <p:spPr>
          <a:xfrm>
            <a:off x="577970" y="2389517"/>
            <a:ext cx="2725947" cy="2585323"/>
          </a:xfrm>
          <a:prstGeom prst="rect">
            <a:avLst/>
          </a:prstGeom>
          <a:noFill/>
        </p:spPr>
        <p:txBody>
          <a:bodyPr wrap="square" rtlCol="0">
            <a:spAutoFit/>
          </a:bodyPr>
          <a:lstStyle/>
          <a:p>
            <a:pPr algn="just"/>
            <a:r>
              <a:rPr lang="es-ES" b="1" dirty="0"/>
              <a:t>No se aceptan para el trámite este tipo de documentos: capturas de pantallas de la cuenta, documentos del banco como: consultas de cuenta cliente, papeles escritos a mano con el número de cuenta, entre otros.</a:t>
            </a:r>
            <a:endParaRPr lang="en-US" b="1" dirty="0"/>
          </a:p>
        </p:txBody>
      </p:sp>
      <p:pic>
        <p:nvPicPr>
          <p:cNvPr id="20" name="Imagen 19">
            <a:extLst>
              <a:ext uri="{FF2B5EF4-FFF2-40B4-BE49-F238E27FC236}">
                <a16:creationId xmlns:a16="http://schemas.microsoft.com/office/drawing/2014/main" id="{F4CF3DAE-6B9C-F169-84A9-411F148F0C00}"/>
              </a:ext>
            </a:extLst>
          </p:cNvPr>
          <p:cNvPicPr>
            <a:picLocks noChangeAspect="1"/>
          </p:cNvPicPr>
          <p:nvPr/>
        </p:nvPicPr>
        <p:blipFill>
          <a:blip r:embed="rId6"/>
          <a:stretch>
            <a:fillRect/>
          </a:stretch>
        </p:blipFill>
        <p:spPr>
          <a:xfrm>
            <a:off x="8410011" y="1435217"/>
            <a:ext cx="3312446" cy="2045520"/>
          </a:xfrm>
          <a:prstGeom prst="rect">
            <a:avLst/>
          </a:prstGeom>
        </p:spPr>
      </p:pic>
      <p:pic>
        <p:nvPicPr>
          <p:cNvPr id="24" name="Imagen 23">
            <a:extLst>
              <a:ext uri="{FF2B5EF4-FFF2-40B4-BE49-F238E27FC236}">
                <a16:creationId xmlns:a16="http://schemas.microsoft.com/office/drawing/2014/main" id="{9D0717CB-6E54-5248-C051-35722CB13F72}"/>
              </a:ext>
            </a:extLst>
          </p:cNvPr>
          <p:cNvPicPr>
            <a:picLocks noChangeAspect="1"/>
          </p:cNvPicPr>
          <p:nvPr/>
        </p:nvPicPr>
        <p:blipFill>
          <a:blip r:embed="rId7"/>
          <a:stretch>
            <a:fillRect/>
          </a:stretch>
        </p:blipFill>
        <p:spPr>
          <a:xfrm>
            <a:off x="7449342" y="3859740"/>
            <a:ext cx="4461613" cy="2315444"/>
          </a:xfrm>
          <a:prstGeom prst="rect">
            <a:avLst/>
          </a:prstGeom>
        </p:spPr>
      </p:pic>
      <p:pic>
        <p:nvPicPr>
          <p:cNvPr id="26" name="Imagen 25">
            <a:extLst>
              <a:ext uri="{FF2B5EF4-FFF2-40B4-BE49-F238E27FC236}">
                <a16:creationId xmlns:a16="http://schemas.microsoft.com/office/drawing/2014/main" id="{655BC036-C2CD-36AC-B30A-33129A530243}"/>
              </a:ext>
            </a:extLst>
          </p:cNvPr>
          <p:cNvPicPr>
            <a:picLocks noChangeAspect="1"/>
          </p:cNvPicPr>
          <p:nvPr/>
        </p:nvPicPr>
        <p:blipFill>
          <a:blip r:embed="rId8"/>
          <a:stretch>
            <a:fillRect/>
          </a:stretch>
        </p:blipFill>
        <p:spPr>
          <a:xfrm>
            <a:off x="4276849" y="2226636"/>
            <a:ext cx="1470152" cy="3133639"/>
          </a:xfrm>
          <a:prstGeom prst="rect">
            <a:avLst/>
          </a:prstGeom>
        </p:spPr>
      </p:pic>
      <p:pic>
        <p:nvPicPr>
          <p:cNvPr id="3" name="Imagen 2" descr="Icono&#10;&#10;Descripción generada automáticamente">
            <a:extLst>
              <a:ext uri="{FF2B5EF4-FFF2-40B4-BE49-F238E27FC236}">
                <a16:creationId xmlns:a16="http://schemas.microsoft.com/office/drawing/2014/main" id="{76D2CBFF-AEF4-1F49-6317-45B7AF1F863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904356" y="4789523"/>
            <a:ext cx="724001" cy="724001"/>
          </a:xfrm>
          <a:prstGeom prst="rect">
            <a:avLst/>
          </a:prstGeom>
        </p:spPr>
      </p:pic>
      <p:pic>
        <p:nvPicPr>
          <p:cNvPr id="4" name="Imagen 3" descr="Icono&#10;&#10;Descripción generada automáticamente">
            <a:extLst>
              <a:ext uri="{FF2B5EF4-FFF2-40B4-BE49-F238E27FC236}">
                <a16:creationId xmlns:a16="http://schemas.microsoft.com/office/drawing/2014/main" id="{3C186EB4-937E-8680-E9CF-A0B7BF12B99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094631" y="2475782"/>
            <a:ext cx="866977" cy="866977"/>
          </a:xfrm>
          <a:prstGeom prst="rect">
            <a:avLst/>
          </a:prstGeom>
        </p:spPr>
      </p:pic>
      <p:pic>
        <p:nvPicPr>
          <p:cNvPr id="5" name="Imagen 4" descr="Icono&#10;&#10;Descripción generada automáticamente">
            <a:extLst>
              <a:ext uri="{FF2B5EF4-FFF2-40B4-BE49-F238E27FC236}">
                <a16:creationId xmlns:a16="http://schemas.microsoft.com/office/drawing/2014/main" id="{0D4E26A8-93DC-4EE8-25E1-3556569CDA9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306574" y="5363704"/>
            <a:ext cx="991631" cy="991631"/>
          </a:xfrm>
          <a:prstGeom prst="rect">
            <a:avLst/>
          </a:prstGeom>
        </p:spPr>
      </p:pic>
      <p:pic>
        <p:nvPicPr>
          <p:cNvPr id="44" name="Audio 43">
            <a:hlinkClick r:id="" action="ppaction://media"/>
            <a:extLst>
              <a:ext uri="{FF2B5EF4-FFF2-40B4-BE49-F238E27FC236}">
                <a16:creationId xmlns:a16="http://schemas.microsoft.com/office/drawing/2014/main" id="{B0F1CBCB-90A6-13B1-25DD-C34BC0B45B7C}"/>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898372" y="5363704"/>
            <a:ext cx="909981" cy="909981"/>
          </a:xfrm>
          <a:prstGeom prst="ellipse">
            <a:avLst/>
          </a:prstGeom>
        </p:spPr>
      </p:pic>
    </p:spTree>
    <p:extLst>
      <p:ext uri="{BB962C8B-B14F-4D97-AF65-F5344CB8AC3E}">
        <p14:creationId xmlns:p14="http://schemas.microsoft.com/office/powerpoint/2010/main" val="10330051"/>
      </p:ext>
    </p:extLst>
  </p:cSld>
  <p:clrMapOvr>
    <a:masterClrMapping/>
  </p:clrMapOvr>
  <mc:AlternateContent xmlns:mc="http://schemas.openxmlformats.org/markup-compatibility/2006" xmlns:p14="http://schemas.microsoft.com/office/powerpoint/2010/main">
    <mc:Choice Requires="p14">
      <p:transition spd="slow" p14:dur="2000" advTm="33467"/>
    </mc:Choice>
    <mc:Fallback xmlns="">
      <p:transition spd="slow" advTm="3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a:bodyPr>
          <a:lstStyle/>
          <a:p>
            <a:r>
              <a:rPr lang="es-ES" sz="4000" dirty="0">
                <a:solidFill>
                  <a:srgbClr val="000000"/>
                </a:solidFill>
                <a:latin typeface="Poppins Ultra-Bold" panose="020B0604020202020204"/>
              </a:rPr>
              <a:t>¿Qué deben contener los documentos que </a:t>
            </a:r>
            <a:r>
              <a:rPr lang="es-ES" sz="3200" dirty="0">
                <a:solidFill>
                  <a:srgbClr val="000000"/>
                </a:solidFill>
                <a:latin typeface="Poppins Ultra-Bold" panose="020B0604020202020204"/>
              </a:rPr>
              <a:t>LA </a:t>
            </a:r>
            <a:r>
              <a:rPr lang="es-ES" sz="4000" dirty="0">
                <a:solidFill>
                  <a:srgbClr val="000000"/>
                </a:solidFill>
                <a:latin typeface="Poppins Ultra-Bold" panose="020B0604020202020204"/>
              </a:rPr>
              <a:t>PERSONA solicitante  debe adjuntar?</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22">
            <a:extLst>
              <a:ext uri="{FF2B5EF4-FFF2-40B4-BE49-F238E27FC236}">
                <a16:creationId xmlns:a16="http://schemas.microsoft.com/office/drawing/2014/main" id="{16CBD167-1511-BC4A-39BC-D4158CD3FB2A}"/>
              </a:ext>
            </a:extLst>
          </p:cNvPr>
          <p:cNvSpPr txBox="1">
            <a:spLocks/>
          </p:cNvSpPr>
          <p:nvPr/>
        </p:nvSpPr>
        <p:spPr>
          <a:xfrm>
            <a:off x="727375" y="1483744"/>
            <a:ext cx="4413968" cy="17770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lgn="just">
              <a:buNone/>
            </a:pPr>
            <a:r>
              <a:rPr lang="es-ES" sz="1800" b="1" i="1" dirty="0">
                <a:solidFill>
                  <a:srgbClr val="000000"/>
                </a:solidFill>
                <a:latin typeface="Arial" panose="020B0604020202020204" pitchFamily="34" charset="0"/>
              </a:rPr>
              <a:t>4</a:t>
            </a:r>
            <a:r>
              <a:rPr lang="es-ES" sz="1800" i="1" dirty="0">
                <a:solidFill>
                  <a:srgbClr val="000000"/>
                </a:solidFill>
                <a:latin typeface="Arial" panose="020B0604020202020204" pitchFamily="34" charset="0"/>
              </a:rPr>
              <a:t>. </a:t>
            </a:r>
            <a:r>
              <a:rPr lang="es-ES" sz="1800" i="1" dirty="0">
                <a:solidFill>
                  <a:srgbClr val="000000"/>
                </a:solidFill>
                <a:latin typeface="Segoe UI" panose="020B0502040204020203" pitchFamily="34" charset="0"/>
              </a:rPr>
              <a:t>C</a:t>
            </a:r>
            <a:r>
              <a:rPr lang="es-ES" sz="1800" dirty="0">
                <a:effectLst/>
                <a:latin typeface="Segoe UI" panose="020B0502040204020203" pitchFamily="34" charset="0"/>
              </a:rPr>
              <a:t>ertificación de cuenta bancaria (IBAN Y cuenta cliente) a nombre del estudiante, </a:t>
            </a:r>
            <a:r>
              <a:rPr lang="es-ES" sz="1800" i="1" dirty="0">
                <a:solidFill>
                  <a:srgbClr val="000000"/>
                </a:solidFill>
                <a:latin typeface="Arial" panose="020B0604020202020204" pitchFamily="34" charset="0"/>
              </a:rPr>
              <a:t>emitida por el banco debe estar firmada y sellada, ya sea física o digital  </a:t>
            </a:r>
          </a:p>
          <a:p>
            <a:pPr marL="0" indent="0" algn="just">
              <a:buFont typeface="Arial" panose="020B0604020202020204" pitchFamily="34" charset="0"/>
              <a:buNone/>
            </a:pPr>
            <a:endParaRPr lang="es-ES" sz="1800" b="1" i="1" dirty="0">
              <a:solidFill>
                <a:srgbClr val="000000"/>
              </a:solidFill>
              <a:latin typeface="Arial" panose="020B0604020202020204" pitchFamily="34" charset="0"/>
            </a:endParaRPr>
          </a:p>
          <a:p>
            <a:pPr marL="0" indent="0" algn="just">
              <a:buFont typeface="Arial" panose="020B0604020202020204" pitchFamily="34" charset="0"/>
              <a:buNone/>
            </a:pPr>
            <a:endParaRPr lang="es-ES" sz="1800" i="1" dirty="0">
              <a:solidFill>
                <a:srgbClr val="000000"/>
              </a:solidFill>
              <a:latin typeface="Arial" panose="020B0604020202020204" pitchFamily="34" charset="0"/>
            </a:endParaRPr>
          </a:p>
        </p:txBody>
      </p:sp>
      <p:pic>
        <p:nvPicPr>
          <p:cNvPr id="16" name="Imagen 15">
            <a:extLst>
              <a:ext uri="{FF2B5EF4-FFF2-40B4-BE49-F238E27FC236}">
                <a16:creationId xmlns:a16="http://schemas.microsoft.com/office/drawing/2014/main" id="{173E338D-FD7D-67A9-D3F9-3189959917D8}"/>
              </a:ext>
            </a:extLst>
          </p:cNvPr>
          <p:cNvPicPr>
            <a:picLocks noChangeAspect="1"/>
          </p:cNvPicPr>
          <p:nvPr/>
        </p:nvPicPr>
        <p:blipFill>
          <a:blip r:embed="rId5"/>
          <a:stretch>
            <a:fillRect/>
          </a:stretch>
        </p:blipFill>
        <p:spPr>
          <a:xfrm>
            <a:off x="5311082" y="2053950"/>
            <a:ext cx="6742438" cy="3923516"/>
          </a:xfrm>
          <a:prstGeom prst="rect">
            <a:avLst/>
          </a:prstGeom>
        </p:spPr>
      </p:pic>
      <p:sp>
        <p:nvSpPr>
          <p:cNvPr id="8" name="CuadroTexto 7">
            <a:extLst>
              <a:ext uri="{FF2B5EF4-FFF2-40B4-BE49-F238E27FC236}">
                <a16:creationId xmlns:a16="http://schemas.microsoft.com/office/drawing/2014/main" id="{E860E877-4B6E-4CBC-D87F-09575A56F7EE}"/>
              </a:ext>
            </a:extLst>
          </p:cNvPr>
          <p:cNvSpPr txBox="1"/>
          <p:nvPr/>
        </p:nvSpPr>
        <p:spPr>
          <a:xfrm>
            <a:off x="612475" y="3597215"/>
            <a:ext cx="3838755" cy="1323439"/>
          </a:xfrm>
          <a:prstGeom prst="rect">
            <a:avLst/>
          </a:prstGeom>
          <a:noFill/>
        </p:spPr>
        <p:txBody>
          <a:bodyPr wrap="square" rtlCol="0">
            <a:spAutoFit/>
          </a:bodyPr>
          <a:lstStyle/>
          <a:p>
            <a:r>
              <a:rPr lang="en-US" sz="2000" b="1" dirty="0"/>
              <a:t>Importante el ingreso correcto de los datos de cuenta cliente y cuenta IBAN queda bajo responsabilidad del estudiante </a:t>
            </a:r>
          </a:p>
        </p:txBody>
      </p:sp>
      <p:pic>
        <p:nvPicPr>
          <p:cNvPr id="12" name="Imagen 11" descr="Imagen que contiene dibujo, parada, firmar, señal&#10;&#10;Descripción generada automáticamente">
            <a:extLst>
              <a:ext uri="{FF2B5EF4-FFF2-40B4-BE49-F238E27FC236}">
                <a16:creationId xmlns:a16="http://schemas.microsoft.com/office/drawing/2014/main" id="{32070A9D-FF8F-0DDA-8189-B3AF2F27C07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888387" y="191050"/>
            <a:ext cx="2967118" cy="1669004"/>
          </a:xfrm>
          <a:prstGeom prst="rect">
            <a:avLst/>
          </a:prstGeom>
        </p:spPr>
      </p:pic>
      <p:pic>
        <p:nvPicPr>
          <p:cNvPr id="15" name="Imagen 14">
            <a:extLst>
              <a:ext uri="{FF2B5EF4-FFF2-40B4-BE49-F238E27FC236}">
                <a16:creationId xmlns:a16="http://schemas.microsoft.com/office/drawing/2014/main" id="{1E46EE38-F5EE-39DB-73E5-44AD89301404}"/>
              </a:ext>
            </a:extLst>
          </p:cNvPr>
          <p:cNvPicPr>
            <a:picLocks noChangeAspect="1"/>
          </p:cNvPicPr>
          <p:nvPr/>
        </p:nvPicPr>
        <p:blipFill>
          <a:blip r:embed="rId8"/>
          <a:stretch>
            <a:fillRect/>
          </a:stretch>
        </p:blipFill>
        <p:spPr>
          <a:xfrm>
            <a:off x="17351" y="6082418"/>
            <a:ext cx="12174649" cy="724001"/>
          </a:xfrm>
          <a:prstGeom prst="rect">
            <a:avLst/>
          </a:prstGeom>
        </p:spPr>
      </p:pic>
      <p:sp>
        <p:nvSpPr>
          <p:cNvPr id="3" name="Flecha: a la derecha 2">
            <a:extLst>
              <a:ext uri="{FF2B5EF4-FFF2-40B4-BE49-F238E27FC236}">
                <a16:creationId xmlns:a16="http://schemas.microsoft.com/office/drawing/2014/main" id="{ABF6A3BD-5569-2E84-886E-550183C82680}"/>
              </a:ext>
            </a:extLst>
          </p:cNvPr>
          <p:cNvSpPr/>
          <p:nvPr/>
        </p:nvSpPr>
        <p:spPr>
          <a:xfrm>
            <a:off x="5222259" y="3126770"/>
            <a:ext cx="1362456" cy="11064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echa: a la derecha 5">
            <a:extLst>
              <a:ext uri="{FF2B5EF4-FFF2-40B4-BE49-F238E27FC236}">
                <a16:creationId xmlns:a16="http://schemas.microsoft.com/office/drawing/2014/main" id="{364D04AA-D7CB-0B19-D3D4-4F9E1E7D9DBB}"/>
              </a:ext>
            </a:extLst>
          </p:cNvPr>
          <p:cNvSpPr/>
          <p:nvPr/>
        </p:nvSpPr>
        <p:spPr>
          <a:xfrm>
            <a:off x="4153433" y="4821044"/>
            <a:ext cx="1362456" cy="11064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FFF0113F-9608-C040-58A4-B4D2BCCB16D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06881" t="-106881" r="-106881" b="-106881"/>
          <a:stretch>
            <a:fillRect/>
          </a:stretch>
        </p:blipFill>
        <p:spPr>
          <a:xfrm>
            <a:off x="10371946" y="5110026"/>
            <a:ext cx="1275127" cy="1275127"/>
          </a:xfrm>
          <a:prstGeom prst="ellipse">
            <a:avLst/>
          </a:prstGeom>
        </p:spPr>
      </p:pic>
    </p:spTree>
    <p:extLst>
      <p:ext uri="{BB962C8B-B14F-4D97-AF65-F5344CB8AC3E}">
        <p14:creationId xmlns:p14="http://schemas.microsoft.com/office/powerpoint/2010/main" val="2105276969"/>
      </p:ext>
    </p:extLst>
  </p:cSld>
  <p:clrMapOvr>
    <a:masterClrMapping/>
  </p:clrMapOvr>
  <mc:AlternateContent xmlns:mc="http://schemas.openxmlformats.org/markup-compatibility/2006" xmlns:p14="http://schemas.microsoft.com/office/powerpoint/2010/main">
    <mc:Choice Requires="p14">
      <p:transition spd="slow" p14:dur="2000" advTm="29326"/>
    </mc:Choice>
    <mc:Fallback xmlns="">
      <p:transition spd="slow" advTm="2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fontScale="90000"/>
          </a:bodyPr>
          <a:lstStyle/>
          <a:p>
            <a:r>
              <a:rPr lang="es-ES" sz="4000" dirty="0">
                <a:solidFill>
                  <a:srgbClr val="000000"/>
                </a:solidFill>
                <a:latin typeface="Poppins Ultra-Bold" panose="020B0604020202020204"/>
              </a:rPr>
              <a:t>¿Cómo saber cuál es el número de cuenta cliente y cuenta IBAN en la constancia emitida por entidad Bancaria?</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FBC1696C-1B7D-8139-57D8-D0BD7DAE8993}"/>
              </a:ext>
            </a:extLst>
          </p:cNvPr>
          <p:cNvPicPr>
            <a:picLocks noChangeAspect="1"/>
          </p:cNvPicPr>
          <p:nvPr/>
        </p:nvPicPr>
        <p:blipFill>
          <a:blip r:embed="rId5"/>
          <a:stretch>
            <a:fillRect/>
          </a:stretch>
        </p:blipFill>
        <p:spPr>
          <a:xfrm>
            <a:off x="17351" y="6176962"/>
            <a:ext cx="12174649" cy="724001"/>
          </a:xfrm>
          <a:prstGeom prst="rect">
            <a:avLst/>
          </a:prstGeom>
        </p:spPr>
      </p:pic>
      <p:sp>
        <p:nvSpPr>
          <p:cNvPr id="3" name="CuadroTexto 2">
            <a:extLst>
              <a:ext uri="{FF2B5EF4-FFF2-40B4-BE49-F238E27FC236}">
                <a16:creationId xmlns:a16="http://schemas.microsoft.com/office/drawing/2014/main" id="{CC55AFA5-3914-9DB0-42BA-C2A7134720D5}"/>
              </a:ext>
            </a:extLst>
          </p:cNvPr>
          <p:cNvSpPr txBox="1"/>
          <p:nvPr/>
        </p:nvSpPr>
        <p:spPr>
          <a:xfrm>
            <a:off x="584525" y="3147654"/>
            <a:ext cx="2605178" cy="923330"/>
          </a:xfrm>
          <a:prstGeom prst="rect">
            <a:avLst/>
          </a:prstGeom>
          <a:noFill/>
          <a:ln w="107950">
            <a:solidFill>
              <a:srgbClr val="FF0000"/>
            </a:solidFill>
          </a:ln>
        </p:spPr>
        <p:txBody>
          <a:bodyPr wrap="square" rtlCol="0">
            <a:spAutoFit/>
          </a:bodyPr>
          <a:lstStyle/>
          <a:p>
            <a:r>
              <a:rPr lang="en-US" b="1" dirty="0"/>
              <a:t>Estos números son de ejemplo ilustrativo para fines de la presentación</a:t>
            </a:r>
          </a:p>
        </p:txBody>
      </p:sp>
      <p:graphicFrame>
        <p:nvGraphicFramePr>
          <p:cNvPr id="4" name="Tabla 3">
            <a:extLst>
              <a:ext uri="{FF2B5EF4-FFF2-40B4-BE49-F238E27FC236}">
                <a16:creationId xmlns:a16="http://schemas.microsoft.com/office/drawing/2014/main" id="{2436E0D1-D758-212D-51B7-07DB7A925225}"/>
              </a:ext>
            </a:extLst>
          </p:cNvPr>
          <p:cNvGraphicFramePr>
            <a:graphicFrameLocks noGrp="1"/>
          </p:cNvGraphicFramePr>
          <p:nvPr>
            <p:extLst>
              <p:ext uri="{D42A27DB-BD31-4B8C-83A1-F6EECF244321}">
                <p14:modId xmlns:p14="http://schemas.microsoft.com/office/powerpoint/2010/main" val="1226406216"/>
              </p:ext>
            </p:extLst>
          </p:nvPr>
        </p:nvGraphicFramePr>
        <p:xfrm>
          <a:off x="3950208" y="1683731"/>
          <a:ext cx="6803136" cy="1585604"/>
        </p:xfrm>
        <a:graphic>
          <a:graphicData uri="http://schemas.openxmlformats.org/drawingml/2006/table">
            <a:tbl>
              <a:tblPr firstRow="1" firstCol="1" bandRow="1">
                <a:tableStyleId>{5C22544A-7EE6-4342-B048-85BDC9FD1C3A}</a:tableStyleId>
              </a:tblPr>
              <a:tblGrid>
                <a:gridCol w="6803136">
                  <a:extLst>
                    <a:ext uri="{9D8B030D-6E8A-4147-A177-3AD203B41FA5}">
                      <a16:colId xmlns:a16="http://schemas.microsoft.com/office/drawing/2014/main" val="2338716610"/>
                    </a:ext>
                  </a:extLst>
                </a:gridCol>
              </a:tblGrid>
              <a:tr h="852006">
                <a:tc>
                  <a:txBody>
                    <a:bodyPr/>
                    <a:lstStyle/>
                    <a:p>
                      <a:pPr algn="ctr">
                        <a:lnSpc>
                          <a:spcPct val="107000"/>
                        </a:lnSpc>
                        <a:spcAft>
                          <a:spcPts val="800"/>
                        </a:spcAft>
                      </a:pPr>
                      <a:r>
                        <a:rPr lang="es-CR" sz="2400" kern="100" dirty="0">
                          <a:effectLst/>
                        </a:rPr>
                        <a:t>Cuenta cliente estructura de </a:t>
                      </a:r>
                      <a:r>
                        <a:rPr lang="es-CR" sz="3600" kern="100" dirty="0">
                          <a:solidFill>
                            <a:schemeClr val="bg1"/>
                          </a:solidFill>
                          <a:effectLst/>
                        </a:rPr>
                        <a:t>17 caracteres </a:t>
                      </a:r>
                      <a:r>
                        <a:rPr lang="es-CR" sz="2400" kern="100" dirty="0">
                          <a:effectLst/>
                        </a:rPr>
                        <a:t>(numérica)</a:t>
                      </a:r>
                      <a:endParaRPr lang="es-C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7883636"/>
                  </a:ext>
                </a:extLst>
              </a:tr>
              <a:tr h="624531">
                <a:tc>
                  <a:txBody>
                    <a:bodyPr/>
                    <a:lstStyle/>
                    <a:p>
                      <a:pPr algn="ctr">
                        <a:lnSpc>
                          <a:spcPct val="107000"/>
                        </a:lnSpc>
                        <a:spcAft>
                          <a:spcPts val="800"/>
                        </a:spcAft>
                      </a:pPr>
                      <a:r>
                        <a:rPr lang="es-CR" sz="3600" kern="100" dirty="0">
                          <a:effectLst/>
                        </a:rPr>
                        <a:t>15202001026284066</a:t>
                      </a:r>
                      <a:endParaRPr lang="es-C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0323605"/>
                  </a:ext>
                </a:extLst>
              </a:tr>
            </a:tbl>
          </a:graphicData>
        </a:graphic>
      </p:graphicFrame>
      <p:graphicFrame>
        <p:nvGraphicFramePr>
          <p:cNvPr id="6" name="Tabla 5">
            <a:extLst>
              <a:ext uri="{FF2B5EF4-FFF2-40B4-BE49-F238E27FC236}">
                <a16:creationId xmlns:a16="http://schemas.microsoft.com/office/drawing/2014/main" id="{F65871AA-0705-3219-0E49-94D0D14AF2E4}"/>
              </a:ext>
            </a:extLst>
          </p:cNvPr>
          <p:cNvGraphicFramePr>
            <a:graphicFrameLocks noGrp="1"/>
          </p:cNvGraphicFramePr>
          <p:nvPr>
            <p:extLst>
              <p:ext uri="{D42A27DB-BD31-4B8C-83A1-F6EECF244321}">
                <p14:modId xmlns:p14="http://schemas.microsoft.com/office/powerpoint/2010/main" val="72542250"/>
              </p:ext>
            </p:extLst>
          </p:nvPr>
        </p:nvGraphicFramePr>
        <p:xfrm>
          <a:off x="3950208" y="4058755"/>
          <a:ext cx="6807943" cy="1585604"/>
        </p:xfrm>
        <a:graphic>
          <a:graphicData uri="http://schemas.openxmlformats.org/drawingml/2006/table">
            <a:tbl>
              <a:tblPr firstRow="1" firstCol="1" bandRow="1">
                <a:tableStyleId>{5C22544A-7EE6-4342-B048-85BDC9FD1C3A}</a:tableStyleId>
              </a:tblPr>
              <a:tblGrid>
                <a:gridCol w="6807943">
                  <a:extLst>
                    <a:ext uri="{9D8B030D-6E8A-4147-A177-3AD203B41FA5}">
                      <a16:colId xmlns:a16="http://schemas.microsoft.com/office/drawing/2014/main" val="398478390"/>
                    </a:ext>
                  </a:extLst>
                </a:gridCol>
              </a:tblGrid>
              <a:tr h="852006">
                <a:tc>
                  <a:txBody>
                    <a:bodyPr/>
                    <a:lstStyle/>
                    <a:p>
                      <a:pPr algn="ctr">
                        <a:lnSpc>
                          <a:spcPct val="107000"/>
                        </a:lnSpc>
                        <a:spcAft>
                          <a:spcPts val="800"/>
                        </a:spcAft>
                      </a:pPr>
                      <a:r>
                        <a:rPr lang="es-CR" sz="2400" kern="100" dirty="0">
                          <a:effectLst/>
                        </a:rPr>
                        <a:t>Cuenta IBAN estructura de </a:t>
                      </a:r>
                      <a:r>
                        <a:rPr lang="es-CR" sz="3600" b="1" kern="100" dirty="0">
                          <a:solidFill>
                            <a:schemeClr val="bg1"/>
                          </a:solidFill>
                          <a:effectLst/>
                          <a:latin typeface="+mn-lt"/>
                          <a:ea typeface="+mn-ea"/>
                          <a:cs typeface="+mn-cs"/>
                        </a:rPr>
                        <a:t>22 caracteres </a:t>
                      </a:r>
                      <a:r>
                        <a:rPr lang="es-CR" sz="2400" kern="100" dirty="0">
                          <a:effectLst/>
                        </a:rPr>
                        <a:t>(alfanumérica)</a:t>
                      </a:r>
                      <a:endParaRPr lang="es-C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0145039"/>
                  </a:ext>
                </a:extLst>
              </a:tr>
              <a:tr h="624531">
                <a:tc>
                  <a:txBody>
                    <a:bodyPr/>
                    <a:lstStyle/>
                    <a:p>
                      <a:pPr algn="ctr">
                        <a:lnSpc>
                          <a:spcPct val="107000"/>
                        </a:lnSpc>
                        <a:spcAft>
                          <a:spcPts val="800"/>
                        </a:spcAft>
                      </a:pPr>
                      <a:r>
                        <a:rPr lang="es-CR" sz="3600" kern="100" dirty="0">
                          <a:effectLst/>
                        </a:rPr>
                        <a:t>CR05015202001026284066</a:t>
                      </a:r>
                      <a:endParaRPr lang="es-C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9178155"/>
                  </a:ext>
                </a:extLst>
              </a:tr>
            </a:tbl>
          </a:graphicData>
        </a:graphic>
      </p:graphicFrame>
      <p:sp>
        <p:nvSpPr>
          <p:cNvPr id="9" name="Abrir llave 8">
            <a:extLst>
              <a:ext uri="{FF2B5EF4-FFF2-40B4-BE49-F238E27FC236}">
                <a16:creationId xmlns:a16="http://schemas.microsoft.com/office/drawing/2014/main" id="{8156A593-6093-6647-B841-38AEE43961D6}"/>
              </a:ext>
            </a:extLst>
          </p:cNvPr>
          <p:cNvSpPr/>
          <p:nvPr/>
        </p:nvSpPr>
        <p:spPr>
          <a:xfrm rot="16200000">
            <a:off x="7012471" y="1619424"/>
            <a:ext cx="678611" cy="3761114"/>
          </a:xfrm>
          <a:prstGeom prst="leftBrace">
            <a:avLst/>
          </a:prstGeom>
          <a:ln w="53975" cmpd="sng">
            <a:solidFill>
              <a:srgbClr val="FF0000">
                <a:alpha val="91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brir llave 10">
            <a:extLst>
              <a:ext uri="{FF2B5EF4-FFF2-40B4-BE49-F238E27FC236}">
                <a16:creationId xmlns:a16="http://schemas.microsoft.com/office/drawing/2014/main" id="{32AB6304-6293-362A-2C88-CC0AFC3A5707}"/>
              </a:ext>
            </a:extLst>
          </p:cNvPr>
          <p:cNvSpPr/>
          <p:nvPr/>
        </p:nvSpPr>
        <p:spPr>
          <a:xfrm rot="16200000">
            <a:off x="7012470" y="3392474"/>
            <a:ext cx="678611" cy="4942705"/>
          </a:xfrm>
          <a:prstGeom prst="leftBrace">
            <a:avLst/>
          </a:prstGeom>
          <a:ln w="53975" cmpd="sng">
            <a:solidFill>
              <a:srgbClr val="FF0000">
                <a:alpha val="91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Audio 29">
            <a:hlinkClick r:id="" action="ppaction://media"/>
            <a:extLst>
              <a:ext uri="{FF2B5EF4-FFF2-40B4-BE49-F238E27FC236}">
                <a16:creationId xmlns:a16="http://schemas.microsoft.com/office/drawing/2014/main" id="{575E6DA2-19B9-AFED-D454-D9534EFEA1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731255" y="5222447"/>
            <a:ext cx="1211332" cy="1211332"/>
          </a:xfrm>
          <a:prstGeom prst="ellipse">
            <a:avLst/>
          </a:prstGeom>
        </p:spPr>
      </p:pic>
    </p:spTree>
    <p:extLst>
      <p:ext uri="{BB962C8B-B14F-4D97-AF65-F5344CB8AC3E}">
        <p14:creationId xmlns:p14="http://schemas.microsoft.com/office/powerpoint/2010/main" val="2623967744"/>
      </p:ext>
    </p:extLst>
  </p:cSld>
  <p:clrMapOvr>
    <a:masterClrMapping/>
  </p:clrMapOvr>
  <mc:AlternateContent xmlns:mc="http://schemas.openxmlformats.org/markup-compatibility/2006" xmlns:p14="http://schemas.microsoft.com/office/powerpoint/2010/main">
    <mc:Choice Requires="p14">
      <p:transition spd="slow" p14:dur="2000" advTm="55598"/>
    </mc:Choice>
    <mc:Fallback xmlns="">
      <p:transition spd="slow" advTm="5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1250735" y="1575150"/>
            <a:ext cx="9707880" cy="1199537"/>
          </a:xfrm>
        </p:spPr>
        <p:txBody>
          <a:bodyPr>
            <a:noAutofit/>
          </a:bodyPr>
          <a:lstStyle/>
          <a:p>
            <a:pPr algn="ctr"/>
            <a:r>
              <a:rPr lang="es-ES" sz="5400" dirty="0">
                <a:solidFill>
                  <a:srgbClr val="000000"/>
                </a:solidFill>
                <a:latin typeface="Poppins Ultra-Bold" panose="020B0604020202020204"/>
              </a:rPr>
              <a:t>¿Cómo saber si los documentos están correctamente firmados ya sea física o digitalmente?</a:t>
            </a:r>
            <a:endParaRPr lang="es-CR" sz="54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1E46EE38-F5EE-39DB-73E5-44AD89301404}"/>
              </a:ext>
            </a:extLst>
          </p:cNvPr>
          <p:cNvPicPr>
            <a:picLocks noChangeAspect="1"/>
          </p:cNvPicPr>
          <p:nvPr/>
        </p:nvPicPr>
        <p:blipFill>
          <a:blip r:embed="rId5"/>
          <a:stretch>
            <a:fillRect/>
          </a:stretch>
        </p:blipFill>
        <p:spPr>
          <a:xfrm>
            <a:off x="17351" y="6133999"/>
            <a:ext cx="12174649" cy="724001"/>
          </a:xfrm>
          <a:prstGeom prst="rect">
            <a:avLst/>
          </a:prstGeom>
        </p:spPr>
      </p:pic>
      <p:pic>
        <p:nvPicPr>
          <p:cNvPr id="1026" name="Picture 2" descr="Vectores e ilustraciones de Persona Pensando para descargar ...">
            <a:extLst>
              <a:ext uri="{FF2B5EF4-FFF2-40B4-BE49-F238E27FC236}">
                <a16:creationId xmlns:a16="http://schemas.microsoft.com/office/drawing/2014/main" id="{C32C38FE-3CB6-CB54-96E7-EEA8E4874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1835" y="3311002"/>
            <a:ext cx="2771416" cy="277141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E6E866E-602D-08A8-8FDA-AAC4A6F800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91620" t="-91620" r="-91620" b="-91620"/>
          <a:stretch>
            <a:fillRect/>
          </a:stretch>
        </p:blipFill>
        <p:spPr>
          <a:xfrm>
            <a:off x="10586475" y="5196539"/>
            <a:ext cx="1151089" cy="1151089"/>
          </a:xfrm>
          <a:prstGeom prst="ellipse">
            <a:avLst/>
          </a:prstGeom>
        </p:spPr>
      </p:pic>
    </p:spTree>
    <p:extLst>
      <p:ext uri="{BB962C8B-B14F-4D97-AF65-F5344CB8AC3E}">
        <p14:creationId xmlns:p14="http://schemas.microsoft.com/office/powerpoint/2010/main" val="1541915243"/>
      </p:ext>
    </p:extLst>
  </p:cSld>
  <p:clrMapOvr>
    <a:masterClrMapping/>
  </p:clrMapOvr>
  <mc:AlternateContent xmlns:mc="http://schemas.openxmlformats.org/markup-compatibility/2006" xmlns:p14="http://schemas.microsoft.com/office/powerpoint/2010/main">
    <mc:Choice Requires="p14">
      <p:transition spd="slow" p14:dur="2000" advTm="7247"/>
    </mc:Choice>
    <mc:Fallback xmlns="">
      <p:transition spd="slow" advTm="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7B2D57C-A437-CCA1-C8A7-A01BBFD4B0A5}"/>
              </a:ext>
            </a:extLst>
          </p:cNvPr>
          <p:cNvPicPr>
            <a:picLocks noChangeAspect="1"/>
          </p:cNvPicPr>
          <p:nvPr/>
        </p:nvPicPr>
        <p:blipFill>
          <a:blip r:embed="rId4"/>
          <a:stretch>
            <a:fillRect/>
          </a:stretch>
        </p:blipFill>
        <p:spPr>
          <a:xfrm>
            <a:off x="197386" y="3446607"/>
            <a:ext cx="3731811" cy="1694609"/>
          </a:xfrm>
          <a:prstGeom prst="rect">
            <a:avLst/>
          </a:prstGeom>
        </p:spPr>
      </p:pic>
      <p:sp>
        <p:nvSpPr>
          <p:cNvPr id="8" name="Rectángulo: esquinas redondeadas 7">
            <a:extLst>
              <a:ext uri="{FF2B5EF4-FFF2-40B4-BE49-F238E27FC236}">
                <a16:creationId xmlns:a16="http://schemas.microsoft.com/office/drawing/2014/main" id="{E2471D31-DA57-CE3D-E9EB-1543E45B5FDB}"/>
              </a:ext>
            </a:extLst>
          </p:cNvPr>
          <p:cNvSpPr/>
          <p:nvPr/>
        </p:nvSpPr>
        <p:spPr>
          <a:xfrm>
            <a:off x="2678403" y="891064"/>
            <a:ext cx="7693660" cy="2864852"/>
          </a:xfrm>
          <a:prstGeom prst="roundRect">
            <a:avLst>
              <a:gd name="adj" fmla="val 10000"/>
            </a:avLst>
          </a:prstGeom>
          <a:solidFill>
            <a:schemeClr val="accent6">
              <a:lumMod val="20000"/>
              <a:lumOff val="80000"/>
            </a:schemeClr>
          </a:solidFill>
          <a:ln w="38100">
            <a:solidFill>
              <a:schemeClr val="accent1"/>
            </a:solidFill>
            <a:prstDash val="dashDot"/>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indent="0" algn="just">
              <a:buNone/>
            </a:pPr>
            <a:endParaRPr lang="es-ES" sz="1800" b="0" i="0" u="none" strike="noStrike" baseline="0" dirty="0">
              <a:solidFill>
                <a:srgbClr val="000000"/>
              </a:solidFill>
              <a:latin typeface="Calibri cuerpo"/>
            </a:endParaRPr>
          </a:p>
          <a:p>
            <a:pPr marL="0" indent="0" algn="just">
              <a:buNone/>
            </a:pPr>
            <a:endParaRPr lang="es-ES" dirty="0">
              <a:solidFill>
                <a:srgbClr val="000000"/>
              </a:solidFill>
              <a:latin typeface="Calibri cuerpo"/>
            </a:endParaRPr>
          </a:p>
          <a:p>
            <a:pPr marL="0" indent="0" algn="just">
              <a:buNone/>
            </a:pPr>
            <a:r>
              <a:rPr lang="es-ES" dirty="0">
                <a:solidFill>
                  <a:srgbClr val="000000"/>
                </a:solidFill>
                <a:latin typeface="Calibri cuerpo"/>
              </a:rPr>
              <a:t>Todos los documentos </a:t>
            </a:r>
            <a:r>
              <a:rPr lang="es-ES" sz="1800" b="0" i="0" u="none" strike="noStrike" baseline="0" dirty="0">
                <a:solidFill>
                  <a:srgbClr val="000000"/>
                </a:solidFill>
                <a:latin typeface="Calibri cuerpo"/>
              </a:rPr>
              <a:t>emitidos por </a:t>
            </a:r>
            <a:r>
              <a:rPr lang="es-ES" dirty="0">
                <a:solidFill>
                  <a:srgbClr val="000000"/>
                </a:solidFill>
                <a:latin typeface="Calibri cuerpo"/>
              </a:rPr>
              <a:t>el CENTRO DE ESTUDIOS </a:t>
            </a:r>
            <a:r>
              <a:rPr lang="es-ES" sz="1800" b="0" i="0" u="none" strike="noStrike" baseline="0" dirty="0">
                <a:solidFill>
                  <a:srgbClr val="000000"/>
                </a:solidFill>
                <a:latin typeface="Calibri cuerpo"/>
              </a:rPr>
              <a:t> y ENTIDAD BANCARIA  presentados por la PERSONA SOLICITANTE, </a:t>
            </a:r>
            <a:r>
              <a:rPr lang="es-ES" sz="1800" b="1" i="0" u="sng" strike="noStrike" baseline="0" dirty="0">
                <a:solidFill>
                  <a:srgbClr val="000000"/>
                </a:solidFill>
                <a:latin typeface="Calibri cuerpo"/>
              </a:rPr>
              <a:t>deben ser originales firmados y sellados</a:t>
            </a:r>
            <a:r>
              <a:rPr lang="es-ES" sz="1800" i="0" strike="noStrike" baseline="0" dirty="0">
                <a:solidFill>
                  <a:srgbClr val="000000"/>
                </a:solidFill>
                <a:latin typeface="Calibri cuerpo"/>
              </a:rPr>
              <a:t> de acuerdo a la normativa. </a:t>
            </a:r>
          </a:p>
          <a:p>
            <a:pPr marL="0" indent="0" algn="ctr">
              <a:buNone/>
            </a:pPr>
            <a:endParaRPr lang="es-ES" sz="1800" dirty="0">
              <a:solidFill>
                <a:srgbClr val="000000"/>
              </a:solidFill>
              <a:latin typeface="Calibri cuerpo"/>
            </a:endParaRPr>
          </a:p>
          <a:p>
            <a:pPr algn="just"/>
            <a:r>
              <a:rPr lang="es-ES" i="0" strike="noStrike" baseline="0" dirty="0">
                <a:solidFill>
                  <a:srgbClr val="000000"/>
                </a:solidFill>
                <a:latin typeface="Calibri cuerpo"/>
              </a:rPr>
              <a:t>E</a:t>
            </a:r>
            <a:r>
              <a:rPr lang="es-ES" b="0" i="0" u="none" strike="noStrike" baseline="0" dirty="0">
                <a:solidFill>
                  <a:srgbClr val="000000"/>
                </a:solidFill>
                <a:latin typeface="Calibri cuerpo"/>
              </a:rPr>
              <a:t>s de carácter obligatorio que se visualicen tanto la firma como el </a:t>
            </a:r>
            <a:r>
              <a:rPr lang="es-ES" dirty="0">
                <a:solidFill>
                  <a:srgbClr val="000000"/>
                </a:solidFill>
                <a:latin typeface="Calibri cuerpo"/>
              </a:rPr>
              <a:t>sello cuando corresponda. </a:t>
            </a:r>
            <a:endParaRPr lang="es-CR" dirty="0">
              <a:latin typeface="Calibri cuerpo"/>
            </a:endParaRPr>
          </a:p>
          <a:p>
            <a:pPr marL="0" indent="0" algn="just">
              <a:buNone/>
            </a:pPr>
            <a:endParaRPr lang="es-CR"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ADD06918-D1E4-BD89-E905-65718146243A}"/>
              </a:ext>
            </a:extLst>
          </p:cNvPr>
          <p:cNvPicPr>
            <a:picLocks noChangeAspect="1"/>
          </p:cNvPicPr>
          <p:nvPr/>
        </p:nvPicPr>
        <p:blipFill>
          <a:blip r:embed="rId5"/>
          <a:stretch>
            <a:fillRect/>
          </a:stretch>
        </p:blipFill>
        <p:spPr>
          <a:xfrm>
            <a:off x="1886512" y="5141216"/>
            <a:ext cx="1993321" cy="1011189"/>
          </a:xfrm>
          <a:prstGeom prst="rect">
            <a:avLst/>
          </a:prstGeom>
        </p:spPr>
      </p:pic>
      <p:pic>
        <p:nvPicPr>
          <p:cNvPr id="3" name="Imagen 2">
            <a:extLst>
              <a:ext uri="{FF2B5EF4-FFF2-40B4-BE49-F238E27FC236}">
                <a16:creationId xmlns:a16="http://schemas.microsoft.com/office/drawing/2014/main" id="{369E7379-AF6E-45D7-A24B-EAA422383B08}"/>
              </a:ext>
            </a:extLst>
          </p:cNvPr>
          <p:cNvPicPr>
            <a:picLocks noChangeAspect="1"/>
          </p:cNvPicPr>
          <p:nvPr/>
        </p:nvPicPr>
        <p:blipFill>
          <a:blip r:embed="rId6"/>
          <a:stretch>
            <a:fillRect/>
          </a:stretch>
        </p:blipFill>
        <p:spPr>
          <a:xfrm>
            <a:off x="10097562" y="3721491"/>
            <a:ext cx="1600787" cy="1454150"/>
          </a:xfrm>
          <a:prstGeom prst="rect">
            <a:avLst/>
          </a:prstGeom>
        </p:spPr>
      </p:pic>
      <p:pic>
        <p:nvPicPr>
          <p:cNvPr id="9" name="Imagen 8">
            <a:extLst>
              <a:ext uri="{FF2B5EF4-FFF2-40B4-BE49-F238E27FC236}">
                <a16:creationId xmlns:a16="http://schemas.microsoft.com/office/drawing/2014/main" id="{EE799376-D770-5CE6-7B15-CAA1E6BF0D16}"/>
              </a:ext>
            </a:extLst>
          </p:cNvPr>
          <p:cNvPicPr>
            <a:picLocks noChangeAspect="1"/>
          </p:cNvPicPr>
          <p:nvPr/>
        </p:nvPicPr>
        <p:blipFill>
          <a:blip r:embed="rId7"/>
          <a:stretch>
            <a:fillRect/>
          </a:stretch>
        </p:blipFill>
        <p:spPr>
          <a:xfrm>
            <a:off x="4262338" y="4944816"/>
            <a:ext cx="2095519" cy="1009403"/>
          </a:xfrm>
          <a:prstGeom prst="rect">
            <a:avLst/>
          </a:prstGeom>
        </p:spPr>
      </p:pic>
      <p:pic>
        <p:nvPicPr>
          <p:cNvPr id="13" name="Imagen 12">
            <a:extLst>
              <a:ext uri="{FF2B5EF4-FFF2-40B4-BE49-F238E27FC236}">
                <a16:creationId xmlns:a16="http://schemas.microsoft.com/office/drawing/2014/main" id="{66ACFDDD-D804-CD95-BE6A-15786CA0F344}"/>
              </a:ext>
            </a:extLst>
          </p:cNvPr>
          <p:cNvPicPr>
            <a:picLocks noChangeAspect="1"/>
          </p:cNvPicPr>
          <p:nvPr/>
        </p:nvPicPr>
        <p:blipFill>
          <a:blip r:embed="rId8"/>
          <a:stretch>
            <a:fillRect/>
          </a:stretch>
        </p:blipFill>
        <p:spPr>
          <a:xfrm>
            <a:off x="6830776" y="4944815"/>
            <a:ext cx="3002436" cy="1009403"/>
          </a:xfrm>
          <a:prstGeom prst="rect">
            <a:avLst/>
          </a:prstGeom>
        </p:spPr>
      </p:pic>
      <p:pic>
        <p:nvPicPr>
          <p:cNvPr id="4" name="Picture 2">
            <a:extLst>
              <a:ext uri="{FF2B5EF4-FFF2-40B4-BE49-F238E27FC236}">
                <a16:creationId xmlns:a16="http://schemas.microsoft.com/office/drawing/2014/main" id="{3768AD88-046E-14EB-AD95-3C1A4C57F0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3D9F1E8F-8061-5995-55EF-3F1E7FD9FF1A}"/>
              </a:ext>
            </a:extLst>
          </p:cNvPr>
          <p:cNvPicPr>
            <a:picLocks noChangeAspect="1"/>
          </p:cNvPicPr>
          <p:nvPr/>
        </p:nvPicPr>
        <p:blipFill>
          <a:blip r:embed="rId10"/>
          <a:stretch>
            <a:fillRect/>
          </a:stretch>
        </p:blipFill>
        <p:spPr>
          <a:xfrm>
            <a:off x="17351" y="6111824"/>
            <a:ext cx="12174649" cy="724001"/>
          </a:xfrm>
          <a:prstGeom prst="rect">
            <a:avLst/>
          </a:prstGeom>
        </p:spPr>
      </p:pic>
      <p:sp>
        <p:nvSpPr>
          <p:cNvPr id="24" name="Conector recto 23">
            <a:extLst>
              <a:ext uri="{FF2B5EF4-FFF2-40B4-BE49-F238E27FC236}">
                <a16:creationId xmlns:a16="http://schemas.microsoft.com/office/drawing/2014/main" id="{3A8611F6-EBB5-49B8-8E3C-E441FB6B922D}"/>
              </a:ext>
            </a:extLst>
          </p:cNvPr>
          <p:cNvSpPr/>
          <p:nvPr/>
        </p:nvSpPr>
        <p:spPr>
          <a:xfrm>
            <a:off x="1657350" y="4372919"/>
            <a:ext cx="1230570" cy="1"/>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23" name="Conector recto 22">
            <a:extLst>
              <a:ext uri="{FF2B5EF4-FFF2-40B4-BE49-F238E27FC236}">
                <a16:creationId xmlns:a16="http://schemas.microsoft.com/office/drawing/2014/main" id="{D0CA9A5B-BB52-468D-BC6B-4ED886C1C4FE}"/>
              </a:ext>
            </a:extLst>
          </p:cNvPr>
          <p:cNvSpPr/>
          <p:nvPr/>
        </p:nvSpPr>
        <p:spPr>
          <a:xfrm>
            <a:off x="914040" y="4701239"/>
            <a:ext cx="2400660" cy="8959"/>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fr-FR">
              <a:solidFill>
                <a:srgbClr val="000000"/>
              </a:solidFill>
            </a:endParaRPr>
          </a:p>
        </p:txBody>
      </p:sp>
      <p:sp>
        <p:nvSpPr>
          <p:cNvPr id="22" name="Conector recto 21">
            <a:extLst>
              <a:ext uri="{FF2B5EF4-FFF2-40B4-BE49-F238E27FC236}">
                <a16:creationId xmlns:a16="http://schemas.microsoft.com/office/drawing/2014/main" id="{198DC078-1505-41FC-8DC6-7B8DBBCF75B6}"/>
              </a:ext>
            </a:extLst>
          </p:cNvPr>
          <p:cNvSpPr/>
          <p:nvPr/>
        </p:nvSpPr>
        <p:spPr>
          <a:xfrm>
            <a:off x="2889360" y="4883220"/>
            <a:ext cx="73152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21" name="Straight Connector 20">
            <a:extLst>
              <a:ext uri="{FF2B5EF4-FFF2-40B4-BE49-F238E27FC236}">
                <a16:creationId xmlns:a16="http://schemas.microsoft.com/office/drawing/2014/main" id="{6775C216-3F0C-4491-B2B0-7D1D0A00B199}"/>
              </a:ext>
            </a:extLst>
          </p:cNvPr>
          <p:cNvSpPr/>
          <p:nvPr/>
        </p:nvSpPr>
        <p:spPr>
          <a:xfrm>
            <a:off x="4352752" y="5291639"/>
            <a:ext cx="934568" cy="1"/>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20" name="Straight Connector 19">
            <a:extLst>
              <a:ext uri="{FF2B5EF4-FFF2-40B4-BE49-F238E27FC236}">
                <a16:creationId xmlns:a16="http://schemas.microsoft.com/office/drawing/2014/main" id="{8D274BDE-FF38-46A8-B62E-71E0D26EC1CD}"/>
              </a:ext>
            </a:extLst>
          </p:cNvPr>
          <p:cNvSpPr/>
          <p:nvPr/>
        </p:nvSpPr>
        <p:spPr>
          <a:xfrm>
            <a:off x="5364480" y="5291640"/>
            <a:ext cx="56007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17" name="Conector recto 16">
            <a:extLst>
              <a:ext uri="{FF2B5EF4-FFF2-40B4-BE49-F238E27FC236}">
                <a16:creationId xmlns:a16="http://schemas.microsoft.com/office/drawing/2014/main" id="{E36B7C6C-9662-4DDE-9CFC-2C7EF931A0BF}"/>
              </a:ext>
            </a:extLst>
          </p:cNvPr>
          <p:cNvSpPr/>
          <p:nvPr/>
        </p:nvSpPr>
        <p:spPr>
          <a:xfrm>
            <a:off x="4442040" y="5485680"/>
            <a:ext cx="36576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18" name="Straight Connector 17">
            <a:extLst>
              <a:ext uri="{FF2B5EF4-FFF2-40B4-BE49-F238E27FC236}">
                <a16:creationId xmlns:a16="http://schemas.microsoft.com/office/drawing/2014/main" id="{1C38F274-7BE5-4F7C-87C6-E6900A4E5D91}"/>
              </a:ext>
            </a:extLst>
          </p:cNvPr>
          <p:cNvSpPr/>
          <p:nvPr/>
        </p:nvSpPr>
        <p:spPr>
          <a:xfrm>
            <a:off x="7632030" y="5039955"/>
            <a:ext cx="91440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15" name="Straight Connector 14">
            <a:extLst>
              <a:ext uri="{FF2B5EF4-FFF2-40B4-BE49-F238E27FC236}">
                <a16:creationId xmlns:a16="http://schemas.microsoft.com/office/drawing/2014/main" id="{0C2EC881-639B-4630-9990-6C673B6012B4}"/>
              </a:ext>
            </a:extLst>
          </p:cNvPr>
          <p:cNvSpPr/>
          <p:nvPr/>
        </p:nvSpPr>
        <p:spPr>
          <a:xfrm>
            <a:off x="7929000" y="5145731"/>
            <a:ext cx="54864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16" name="Conector recto 15">
            <a:extLst>
              <a:ext uri="{FF2B5EF4-FFF2-40B4-BE49-F238E27FC236}">
                <a16:creationId xmlns:a16="http://schemas.microsoft.com/office/drawing/2014/main" id="{94BE2AB1-9E9F-4B76-9119-B386C46D14CD}"/>
              </a:ext>
            </a:extLst>
          </p:cNvPr>
          <p:cNvSpPr/>
          <p:nvPr/>
        </p:nvSpPr>
        <p:spPr>
          <a:xfrm>
            <a:off x="7746120" y="5602320"/>
            <a:ext cx="73152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2" name="Conector recto 1">
            <a:extLst>
              <a:ext uri="{FF2B5EF4-FFF2-40B4-BE49-F238E27FC236}">
                <a16:creationId xmlns:a16="http://schemas.microsoft.com/office/drawing/2014/main" id="{7FD16E14-5614-F30D-9CB0-1A44DF05B82E}"/>
              </a:ext>
            </a:extLst>
          </p:cNvPr>
          <p:cNvSpPr/>
          <p:nvPr/>
        </p:nvSpPr>
        <p:spPr>
          <a:xfrm>
            <a:off x="5924550" y="5175641"/>
            <a:ext cx="36576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5" name="Conector recto 4">
            <a:extLst>
              <a:ext uri="{FF2B5EF4-FFF2-40B4-BE49-F238E27FC236}">
                <a16:creationId xmlns:a16="http://schemas.microsoft.com/office/drawing/2014/main" id="{7284C196-710C-9435-0E72-B8CE23118D26}"/>
              </a:ext>
            </a:extLst>
          </p:cNvPr>
          <p:cNvSpPr/>
          <p:nvPr/>
        </p:nvSpPr>
        <p:spPr>
          <a:xfrm>
            <a:off x="5042053" y="5716620"/>
            <a:ext cx="882497"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10" name="Conector recto 9">
            <a:extLst>
              <a:ext uri="{FF2B5EF4-FFF2-40B4-BE49-F238E27FC236}">
                <a16:creationId xmlns:a16="http://schemas.microsoft.com/office/drawing/2014/main" id="{9A75A32B-A01C-A903-7AF6-0865E1655D22}"/>
              </a:ext>
            </a:extLst>
          </p:cNvPr>
          <p:cNvSpPr/>
          <p:nvPr/>
        </p:nvSpPr>
        <p:spPr>
          <a:xfrm>
            <a:off x="2738383" y="5908214"/>
            <a:ext cx="882497"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pic>
        <p:nvPicPr>
          <p:cNvPr id="31" name="Audio 30">
            <a:hlinkClick r:id="" action="ppaction://media"/>
            <a:extLst>
              <a:ext uri="{FF2B5EF4-FFF2-40B4-BE49-F238E27FC236}">
                <a16:creationId xmlns:a16="http://schemas.microsoft.com/office/drawing/2014/main" id="{53601A27-AA51-886A-C401-A5CAF4C3615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4157797"/>
      </p:ext>
    </p:extLst>
  </p:cSld>
  <p:clrMapOvr>
    <a:masterClrMapping/>
  </p:clrMapOvr>
  <mc:AlternateContent xmlns:mc="http://schemas.openxmlformats.org/markup-compatibility/2006" xmlns:p14="http://schemas.microsoft.com/office/powerpoint/2010/main">
    <mc:Choice Requires="p14">
      <p:transition spd="slow" p14:dur="2000" advTm="32741"/>
    </mc:Choice>
    <mc:Fallback xmlns="">
      <p:transition spd="slow" advTm="3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7">
            <a:extLst>
              <a:ext uri="{FF2B5EF4-FFF2-40B4-BE49-F238E27FC236}">
                <a16:creationId xmlns:a16="http://schemas.microsoft.com/office/drawing/2014/main" id="{DFC7D438-5315-780E-68FF-E9525128CDA9}"/>
              </a:ext>
            </a:extLst>
          </p:cNvPr>
          <p:cNvSpPr>
            <a:spLocks noGrp="1"/>
          </p:cNvSpPr>
          <p:nvPr>
            <p:ph type="title"/>
          </p:nvPr>
        </p:nvSpPr>
        <p:spPr>
          <a:xfrm>
            <a:off x="2458719" y="635089"/>
            <a:ext cx="6196081" cy="1325563"/>
          </a:xfrm>
        </p:spPr>
        <p:txBody>
          <a:bodyPr/>
          <a:lstStyle/>
          <a:p>
            <a:pPr algn="ctr"/>
            <a:r>
              <a:rPr lang="es-ES" dirty="0"/>
              <a:t>          </a:t>
            </a:r>
            <a:r>
              <a:rPr lang="es-ES" sz="4000" dirty="0">
                <a:solidFill>
                  <a:srgbClr val="000000"/>
                </a:solidFill>
                <a:latin typeface="Poppins Ultra-Bold" panose="020B0604020202020204"/>
              </a:rPr>
              <a:t>FIRMA FÍSICA</a:t>
            </a:r>
            <a:endParaRPr lang="es-CR" sz="4000" dirty="0">
              <a:solidFill>
                <a:srgbClr val="000000"/>
              </a:solidFill>
              <a:latin typeface="Poppins Ultra-Bold" panose="020B0604020202020204"/>
            </a:endParaRPr>
          </a:p>
        </p:txBody>
      </p:sp>
      <p:sp>
        <p:nvSpPr>
          <p:cNvPr id="15" name="Rectángulo: esquinas redondeadas 14">
            <a:extLst>
              <a:ext uri="{FF2B5EF4-FFF2-40B4-BE49-F238E27FC236}">
                <a16:creationId xmlns:a16="http://schemas.microsoft.com/office/drawing/2014/main" id="{39C9A3DC-396E-D48E-871B-1B18DFFBC317}"/>
              </a:ext>
            </a:extLst>
          </p:cNvPr>
          <p:cNvSpPr/>
          <p:nvPr/>
        </p:nvSpPr>
        <p:spPr>
          <a:xfrm>
            <a:off x="638253" y="2220541"/>
            <a:ext cx="8433218" cy="1231941"/>
          </a:xfrm>
          <a:prstGeom prst="roundRect">
            <a:avLst>
              <a:gd name="adj" fmla="val 10000"/>
            </a:avLst>
          </a:prstGeom>
          <a:solidFill>
            <a:schemeClr val="accent6">
              <a:lumMod val="20000"/>
              <a:lumOff val="80000"/>
            </a:schemeClr>
          </a:solidFill>
          <a:ln w="22225">
            <a:solidFill>
              <a:schemeClr val="accent1"/>
            </a:solidFill>
            <a:prstDash val="lgDashDot"/>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algn="just"/>
            <a:r>
              <a:rPr lang="es-ES" dirty="0">
                <a:solidFill>
                  <a:srgbClr val="000000"/>
                </a:solidFill>
                <a:latin typeface="Calibri cuerpo"/>
              </a:rPr>
              <a:t>La firma física siempre tendrá que contener el nombre y cargo de la persona que firma, esta deberá ser a puño y letra del firmante y deberá incluir el sello del centro de estudios. </a:t>
            </a:r>
            <a:endParaRPr lang="es-CR" dirty="0">
              <a:solidFill>
                <a:srgbClr val="000000"/>
              </a:solidFill>
              <a:latin typeface="Calibri cuerpo"/>
            </a:endParaRPr>
          </a:p>
        </p:txBody>
      </p:sp>
      <p:pic>
        <p:nvPicPr>
          <p:cNvPr id="2" name="Picture 2">
            <a:extLst>
              <a:ext uri="{FF2B5EF4-FFF2-40B4-BE49-F238E27FC236}">
                <a16:creationId xmlns:a16="http://schemas.microsoft.com/office/drawing/2014/main" id="{8CB114B9-D5F5-3B07-E038-E955E3DAF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48880EF-B092-090E-82C7-FE972A6ECF98}"/>
              </a:ext>
            </a:extLst>
          </p:cNvPr>
          <p:cNvPicPr>
            <a:picLocks noChangeAspect="1"/>
          </p:cNvPicPr>
          <p:nvPr/>
        </p:nvPicPr>
        <p:blipFill>
          <a:blip r:embed="rId5"/>
          <a:stretch>
            <a:fillRect/>
          </a:stretch>
        </p:blipFill>
        <p:spPr>
          <a:xfrm>
            <a:off x="5710743" y="4107253"/>
            <a:ext cx="3002591" cy="1754165"/>
          </a:xfrm>
          <a:prstGeom prst="rect">
            <a:avLst/>
          </a:prstGeom>
        </p:spPr>
      </p:pic>
      <p:pic>
        <p:nvPicPr>
          <p:cNvPr id="6" name="Imagen 5">
            <a:extLst>
              <a:ext uri="{FF2B5EF4-FFF2-40B4-BE49-F238E27FC236}">
                <a16:creationId xmlns:a16="http://schemas.microsoft.com/office/drawing/2014/main" id="{D438D546-7FB9-31DB-973F-679B70601DD3}"/>
              </a:ext>
            </a:extLst>
          </p:cNvPr>
          <p:cNvPicPr>
            <a:picLocks noChangeAspect="1"/>
          </p:cNvPicPr>
          <p:nvPr/>
        </p:nvPicPr>
        <p:blipFill>
          <a:blip r:embed="rId6"/>
          <a:stretch>
            <a:fillRect/>
          </a:stretch>
        </p:blipFill>
        <p:spPr>
          <a:xfrm>
            <a:off x="82297" y="6133999"/>
            <a:ext cx="12174649" cy="724001"/>
          </a:xfrm>
          <a:prstGeom prst="rect">
            <a:avLst/>
          </a:prstGeom>
        </p:spPr>
      </p:pic>
      <mc:AlternateContent xmlns:mc="http://schemas.openxmlformats.org/markup-compatibility/2006" xmlns:p14="http://schemas.microsoft.com/office/powerpoint/2010/main">
        <mc:Choice Requires="p14">
          <p:contentPart p14:bwMode="auto" r:id="rId7">
            <p14:nvContentPartPr>
              <p14:cNvPr id="21" name="Entrada de lápiz 20">
                <a:extLst>
                  <a:ext uri="{FF2B5EF4-FFF2-40B4-BE49-F238E27FC236}">
                    <a16:creationId xmlns:a16="http://schemas.microsoft.com/office/drawing/2014/main" id="{81D98AD7-A9B6-8841-027E-9DE9454E54C0}"/>
                  </a:ext>
                </a:extLst>
              </p14:cNvPr>
              <p14:cNvContentPartPr/>
              <p14:nvPr/>
            </p14:nvContentPartPr>
            <p14:xfrm>
              <a:off x="638253" y="327457"/>
              <a:ext cx="360" cy="360"/>
            </p14:xfrm>
          </p:contentPart>
        </mc:Choice>
        <mc:Fallback xmlns="">
          <p:pic>
            <p:nvPicPr>
              <p:cNvPr id="21" name="Entrada de lápiz 20">
                <a:extLst>
                  <a:ext uri="{FF2B5EF4-FFF2-40B4-BE49-F238E27FC236}">
                    <a16:creationId xmlns:a16="http://schemas.microsoft.com/office/drawing/2014/main" id="{81D98AD7-A9B6-8841-027E-9DE9454E54C0}"/>
                  </a:ext>
                </a:extLst>
              </p:cNvPr>
              <p:cNvPicPr/>
              <p:nvPr/>
            </p:nvPicPr>
            <p:blipFill>
              <a:blip r:embed="rId10"/>
              <a:stretch>
                <a:fillRect/>
              </a:stretch>
            </p:blipFill>
            <p:spPr>
              <a:xfrm>
                <a:off x="602253" y="255817"/>
                <a:ext cx="72000" cy="144000"/>
              </a:xfrm>
              <a:prstGeom prst="rect">
                <a:avLst/>
              </a:prstGeom>
            </p:spPr>
          </p:pic>
        </mc:Fallback>
      </mc:AlternateContent>
      <p:sp>
        <p:nvSpPr>
          <p:cNvPr id="13" name="Straight Connector 12">
            <a:extLst>
              <a:ext uri="{FF2B5EF4-FFF2-40B4-BE49-F238E27FC236}">
                <a16:creationId xmlns:a16="http://schemas.microsoft.com/office/drawing/2014/main" id="{9826D26A-1043-490F-BB16-53BE671DE459}"/>
              </a:ext>
            </a:extLst>
          </p:cNvPr>
          <p:cNvSpPr/>
          <p:nvPr/>
        </p:nvSpPr>
        <p:spPr>
          <a:xfrm>
            <a:off x="5981559" y="4428494"/>
            <a:ext cx="91440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12" name="Conector recto 11">
            <a:extLst>
              <a:ext uri="{FF2B5EF4-FFF2-40B4-BE49-F238E27FC236}">
                <a16:creationId xmlns:a16="http://schemas.microsoft.com/office/drawing/2014/main" id="{C33DBCDF-269B-4529-9CC0-54D3FA4E31AA}"/>
              </a:ext>
            </a:extLst>
          </p:cNvPr>
          <p:cNvSpPr/>
          <p:nvPr/>
        </p:nvSpPr>
        <p:spPr>
          <a:xfrm>
            <a:off x="5981559" y="4688394"/>
            <a:ext cx="1230480" cy="1"/>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pic>
        <p:nvPicPr>
          <p:cNvPr id="17" name="Audio 16">
            <a:hlinkClick r:id="" action="ppaction://media"/>
            <a:extLst>
              <a:ext uri="{FF2B5EF4-FFF2-40B4-BE49-F238E27FC236}">
                <a16:creationId xmlns:a16="http://schemas.microsoft.com/office/drawing/2014/main" id="{62C82F4A-A3CB-A2A6-D092-B47246B4399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44090" t="-44090" r="-44090" b="-44090"/>
          <a:stretch>
            <a:fillRect/>
          </a:stretch>
        </p:blipFill>
        <p:spPr>
          <a:xfrm>
            <a:off x="11047628" y="5479036"/>
            <a:ext cx="764764" cy="764764"/>
          </a:xfrm>
          <a:prstGeom prst="ellipse">
            <a:avLst/>
          </a:prstGeom>
        </p:spPr>
      </p:pic>
    </p:spTree>
    <p:extLst>
      <p:ext uri="{BB962C8B-B14F-4D97-AF65-F5344CB8AC3E}">
        <p14:creationId xmlns:p14="http://schemas.microsoft.com/office/powerpoint/2010/main" val="3912790961"/>
      </p:ext>
    </p:extLst>
  </p:cSld>
  <p:clrMapOvr>
    <a:masterClrMapping/>
  </p:clrMapOvr>
  <mc:AlternateContent xmlns:mc="http://schemas.openxmlformats.org/markup-compatibility/2006" xmlns:p14="http://schemas.microsoft.com/office/powerpoint/2010/main">
    <mc:Choice Requires="p14">
      <p:transition spd="slow" p14:dur="2000" advTm="22132"/>
    </mc:Choice>
    <mc:Fallback xmlns="">
      <p:transition spd="slow" advTm="2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211A27-7D36-8641-BB5A-A95B7C5D7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7">
            <a:extLst>
              <a:ext uri="{FF2B5EF4-FFF2-40B4-BE49-F238E27FC236}">
                <a16:creationId xmlns:a16="http://schemas.microsoft.com/office/drawing/2014/main" id="{65244AB5-72C9-B209-7776-B255DA205258}"/>
              </a:ext>
            </a:extLst>
          </p:cNvPr>
          <p:cNvSpPr>
            <a:spLocks noGrp="1"/>
          </p:cNvSpPr>
          <p:nvPr>
            <p:ph type="title"/>
          </p:nvPr>
        </p:nvSpPr>
        <p:spPr>
          <a:xfrm>
            <a:off x="3292599" y="662627"/>
            <a:ext cx="6196081" cy="1325563"/>
          </a:xfrm>
        </p:spPr>
        <p:txBody>
          <a:bodyPr/>
          <a:lstStyle/>
          <a:p>
            <a:r>
              <a:rPr lang="es-ES" dirty="0"/>
              <a:t>          </a:t>
            </a:r>
            <a:r>
              <a:rPr lang="es-ES" sz="4000" dirty="0">
                <a:solidFill>
                  <a:srgbClr val="000000"/>
                </a:solidFill>
                <a:latin typeface="Poppins Ultra-Bold" panose="020B0604020202020204"/>
              </a:rPr>
              <a:t>FIRMA DIGTAL</a:t>
            </a:r>
            <a:endParaRPr lang="es-CR" sz="4000" dirty="0">
              <a:solidFill>
                <a:srgbClr val="000000"/>
              </a:solidFill>
              <a:latin typeface="Poppins Ultra-Bold" panose="020B0604020202020204"/>
            </a:endParaRPr>
          </a:p>
        </p:txBody>
      </p:sp>
      <p:sp>
        <p:nvSpPr>
          <p:cNvPr id="19" name="Rectángulo: esquinas redondeadas 18">
            <a:extLst>
              <a:ext uri="{FF2B5EF4-FFF2-40B4-BE49-F238E27FC236}">
                <a16:creationId xmlns:a16="http://schemas.microsoft.com/office/drawing/2014/main" id="{FBA8418A-972D-4CFC-FE1A-5E7142D7E4E8}"/>
              </a:ext>
            </a:extLst>
          </p:cNvPr>
          <p:cNvSpPr/>
          <p:nvPr/>
        </p:nvSpPr>
        <p:spPr>
          <a:xfrm>
            <a:off x="1943472" y="1696917"/>
            <a:ext cx="8322406" cy="2003331"/>
          </a:xfrm>
          <a:prstGeom prst="roundRect">
            <a:avLst>
              <a:gd name="adj" fmla="val 10000"/>
            </a:avLst>
          </a:prstGeom>
          <a:solidFill>
            <a:schemeClr val="accent6">
              <a:lumMod val="20000"/>
              <a:lumOff val="80000"/>
            </a:schemeClr>
          </a:solidFill>
          <a:ln w="28575">
            <a:solidFill>
              <a:schemeClr val="accent1"/>
            </a:solidFill>
            <a:prstDash val="lgDashDot"/>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algn="ctr"/>
            <a:r>
              <a:rPr lang="es-ES" dirty="0">
                <a:solidFill>
                  <a:srgbClr val="000000"/>
                </a:solidFill>
                <a:latin typeface="Calibri cuerpo"/>
              </a:rPr>
              <a:t>La firma digital siempre tendrá que contener el nombre y cargo de la persona que firma. </a:t>
            </a:r>
            <a:r>
              <a:rPr lang="es-ES" b="1" dirty="0">
                <a:solidFill>
                  <a:srgbClr val="000000"/>
                </a:solidFill>
                <a:latin typeface="Calibri cuerpo"/>
              </a:rPr>
              <a:t>Nunca</a:t>
            </a:r>
            <a:r>
              <a:rPr lang="es-ES" dirty="0">
                <a:solidFill>
                  <a:srgbClr val="000000"/>
                </a:solidFill>
                <a:latin typeface="Calibri cuerpo"/>
              </a:rPr>
              <a:t> deberá imprimirse, escanearse, sacar fotografía, ni manipularse para que no pierda su validez. Se podrá verificar por este medio:</a:t>
            </a:r>
            <a:endParaRPr lang="es-CR" dirty="0">
              <a:solidFill>
                <a:srgbClr val="000000"/>
              </a:solidFill>
              <a:latin typeface="Calibri cuerpo"/>
            </a:endParaRPr>
          </a:p>
        </p:txBody>
      </p:sp>
      <p:sp>
        <p:nvSpPr>
          <p:cNvPr id="23" name="CuadroTexto 22">
            <a:extLst>
              <a:ext uri="{FF2B5EF4-FFF2-40B4-BE49-F238E27FC236}">
                <a16:creationId xmlns:a16="http://schemas.microsoft.com/office/drawing/2014/main" id="{0DDFA7DC-3066-2D29-DB76-8EF2BFB9D00D}"/>
              </a:ext>
            </a:extLst>
          </p:cNvPr>
          <p:cNvSpPr txBox="1"/>
          <p:nvPr/>
        </p:nvSpPr>
        <p:spPr>
          <a:xfrm>
            <a:off x="2403776" y="2900806"/>
            <a:ext cx="8180854" cy="276999"/>
          </a:xfrm>
          <a:prstGeom prst="rect">
            <a:avLst/>
          </a:prstGeom>
          <a:noFill/>
        </p:spPr>
        <p:txBody>
          <a:bodyPr wrap="square">
            <a:spAutoFit/>
          </a:bodyPr>
          <a:lstStyle/>
          <a:p>
            <a:pPr algn="l"/>
            <a:r>
              <a:rPr lang="es-CR" sz="1200" b="0" i="0" u="none" strike="noStrike" baseline="0" dirty="0">
                <a:solidFill>
                  <a:srgbClr val="0563C2"/>
                </a:solidFill>
                <a:latin typeface="Verdana" panose="020B0604030504040204" pitchFamily="34" charset="0"/>
                <a:hlinkClick r:id="rId5"/>
              </a:rPr>
              <a:t>https://www.centraldirecto.fi.cr/spa/Bccr.Firma.Fva.ValidadorDocumentoPublico.CD.SPA/#/inicio</a:t>
            </a:r>
            <a:endParaRPr lang="es-CR" sz="1200" dirty="0"/>
          </a:p>
        </p:txBody>
      </p:sp>
      <p:pic>
        <p:nvPicPr>
          <p:cNvPr id="21" name="Imagen 20">
            <a:extLst>
              <a:ext uri="{FF2B5EF4-FFF2-40B4-BE49-F238E27FC236}">
                <a16:creationId xmlns:a16="http://schemas.microsoft.com/office/drawing/2014/main" id="{C0E21A84-B580-55FF-7F2F-A4DA2F6303EE}"/>
              </a:ext>
            </a:extLst>
          </p:cNvPr>
          <p:cNvPicPr>
            <a:picLocks noChangeAspect="1"/>
          </p:cNvPicPr>
          <p:nvPr/>
        </p:nvPicPr>
        <p:blipFill>
          <a:blip r:embed="rId6"/>
          <a:stretch>
            <a:fillRect/>
          </a:stretch>
        </p:blipFill>
        <p:spPr>
          <a:xfrm>
            <a:off x="832919" y="4666827"/>
            <a:ext cx="4015528" cy="1352452"/>
          </a:xfrm>
          <a:prstGeom prst="rect">
            <a:avLst/>
          </a:prstGeom>
        </p:spPr>
      </p:pic>
      <p:pic>
        <p:nvPicPr>
          <p:cNvPr id="10" name="Imagen 9">
            <a:extLst>
              <a:ext uri="{FF2B5EF4-FFF2-40B4-BE49-F238E27FC236}">
                <a16:creationId xmlns:a16="http://schemas.microsoft.com/office/drawing/2014/main" id="{581BE224-D5B0-39CB-83C5-B148224600A6}"/>
              </a:ext>
            </a:extLst>
          </p:cNvPr>
          <p:cNvPicPr>
            <a:picLocks noChangeAspect="1"/>
          </p:cNvPicPr>
          <p:nvPr/>
        </p:nvPicPr>
        <p:blipFill>
          <a:blip r:embed="rId7"/>
          <a:stretch>
            <a:fillRect/>
          </a:stretch>
        </p:blipFill>
        <p:spPr>
          <a:xfrm>
            <a:off x="6603377" y="4588144"/>
            <a:ext cx="3851697" cy="1352452"/>
          </a:xfrm>
          <a:prstGeom prst="rect">
            <a:avLst/>
          </a:prstGeom>
          <a:ln>
            <a:solidFill>
              <a:schemeClr val="accent1"/>
            </a:solidFill>
          </a:ln>
        </p:spPr>
      </p:pic>
      <p:sp>
        <p:nvSpPr>
          <p:cNvPr id="30" name="Rectángulo: esquinas redondeadas 29">
            <a:extLst>
              <a:ext uri="{FF2B5EF4-FFF2-40B4-BE49-F238E27FC236}">
                <a16:creationId xmlns:a16="http://schemas.microsoft.com/office/drawing/2014/main" id="{78E4E6F6-F796-BEBB-EF08-CEF7928A76D4}"/>
              </a:ext>
            </a:extLst>
          </p:cNvPr>
          <p:cNvSpPr/>
          <p:nvPr/>
        </p:nvSpPr>
        <p:spPr>
          <a:xfrm>
            <a:off x="505427" y="3890322"/>
            <a:ext cx="4343020" cy="719367"/>
          </a:xfrm>
          <a:prstGeom prst="roundRect">
            <a:avLst>
              <a:gd name="adj" fmla="val 10000"/>
            </a:avLst>
          </a:prstGeom>
          <a:solidFill>
            <a:schemeClr val="accent6">
              <a:lumMod val="20000"/>
              <a:lumOff val="80000"/>
            </a:schemeClr>
          </a:solidFill>
          <a:ln>
            <a:solidFill>
              <a:schemeClr val="accent1"/>
            </a:solidFill>
            <a:prstDash val="dashDot"/>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algn="just"/>
            <a:r>
              <a:rPr lang="es-ES" dirty="0">
                <a:solidFill>
                  <a:srgbClr val="000000"/>
                </a:solidFill>
                <a:latin typeface="Calibri cuerpo"/>
              </a:rPr>
              <a:t>Los         indican que la firma es correcta y será aprobada.</a:t>
            </a:r>
            <a:endParaRPr lang="es-CR" dirty="0">
              <a:solidFill>
                <a:srgbClr val="000000"/>
              </a:solidFill>
              <a:latin typeface="Calibri cuerpo"/>
            </a:endParaRPr>
          </a:p>
        </p:txBody>
      </p:sp>
      <p:sp>
        <p:nvSpPr>
          <p:cNvPr id="31" name="Rectángulo: esquinas redondeadas 30">
            <a:extLst>
              <a:ext uri="{FF2B5EF4-FFF2-40B4-BE49-F238E27FC236}">
                <a16:creationId xmlns:a16="http://schemas.microsoft.com/office/drawing/2014/main" id="{72F36AA6-4618-9509-2CAF-6B8B11742D10}"/>
              </a:ext>
            </a:extLst>
          </p:cNvPr>
          <p:cNvSpPr/>
          <p:nvPr/>
        </p:nvSpPr>
        <p:spPr>
          <a:xfrm>
            <a:off x="6416176" y="3789187"/>
            <a:ext cx="4038898" cy="710393"/>
          </a:xfrm>
          <a:prstGeom prst="roundRect">
            <a:avLst>
              <a:gd name="adj" fmla="val 10000"/>
            </a:avLst>
          </a:prstGeom>
          <a:solidFill>
            <a:schemeClr val="accent6">
              <a:lumMod val="20000"/>
              <a:lumOff val="80000"/>
            </a:schemeClr>
          </a:solidFill>
          <a:ln>
            <a:solidFill>
              <a:schemeClr val="accent1"/>
            </a:solidFill>
            <a:prstDash val="dashDot"/>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algn="just"/>
            <a:r>
              <a:rPr lang="es-ES" dirty="0">
                <a:solidFill>
                  <a:srgbClr val="000000"/>
                </a:solidFill>
                <a:latin typeface="Calibri cuerpo"/>
              </a:rPr>
              <a:t>Los       indican que la firma presenta algún error y será desestimada. </a:t>
            </a:r>
            <a:endParaRPr lang="es-CR" dirty="0">
              <a:solidFill>
                <a:srgbClr val="000000"/>
              </a:solidFill>
              <a:latin typeface="Calibri cuerpo"/>
            </a:endParaRPr>
          </a:p>
        </p:txBody>
      </p:sp>
      <p:pic>
        <p:nvPicPr>
          <p:cNvPr id="17" name="Imagen 16">
            <a:extLst>
              <a:ext uri="{FF2B5EF4-FFF2-40B4-BE49-F238E27FC236}">
                <a16:creationId xmlns:a16="http://schemas.microsoft.com/office/drawing/2014/main" id="{1B822D60-596B-8F1D-A6A9-B63A0D8CC6D5}"/>
              </a:ext>
            </a:extLst>
          </p:cNvPr>
          <p:cNvPicPr>
            <a:picLocks noChangeAspect="1"/>
          </p:cNvPicPr>
          <p:nvPr/>
        </p:nvPicPr>
        <p:blipFill>
          <a:blip r:embed="rId8"/>
          <a:stretch>
            <a:fillRect/>
          </a:stretch>
        </p:blipFill>
        <p:spPr>
          <a:xfrm>
            <a:off x="1052623" y="3899405"/>
            <a:ext cx="425303" cy="352252"/>
          </a:xfrm>
          <a:prstGeom prst="rect">
            <a:avLst/>
          </a:prstGeom>
        </p:spPr>
      </p:pic>
      <p:pic>
        <p:nvPicPr>
          <p:cNvPr id="20" name="Imagen 19">
            <a:extLst>
              <a:ext uri="{FF2B5EF4-FFF2-40B4-BE49-F238E27FC236}">
                <a16:creationId xmlns:a16="http://schemas.microsoft.com/office/drawing/2014/main" id="{771C77DF-390F-B4CB-1057-EF310B32889E}"/>
              </a:ext>
            </a:extLst>
          </p:cNvPr>
          <p:cNvPicPr>
            <a:picLocks noChangeAspect="1"/>
          </p:cNvPicPr>
          <p:nvPr/>
        </p:nvPicPr>
        <p:blipFill>
          <a:blip r:embed="rId9"/>
          <a:stretch>
            <a:fillRect/>
          </a:stretch>
        </p:blipFill>
        <p:spPr>
          <a:xfrm>
            <a:off x="6977135" y="3833284"/>
            <a:ext cx="363944" cy="350158"/>
          </a:xfrm>
          <a:prstGeom prst="rect">
            <a:avLst/>
          </a:prstGeom>
        </p:spPr>
      </p:pic>
      <p:pic>
        <p:nvPicPr>
          <p:cNvPr id="6" name="Imagen 5">
            <a:extLst>
              <a:ext uri="{FF2B5EF4-FFF2-40B4-BE49-F238E27FC236}">
                <a16:creationId xmlns:a16="http://schemas.microsoft.com/office/drawing/2014/main" id="{ABA169B4-8910-B0F4-AD77-A3C62DC4B222}"/>
              </a:ext>
            </a:extLst>
          </p:cNvPr>
          <p:cNvPicPr>
            <a:picLocks noChangeAspect="1"/>
          </p:cNvPicPr>
          <p:nvPr/>
        </p:nvPicPr>
        <p:blipFill>
          <a:blip r:embed="rId10"/>
          <a:stretch>
            <a:fillRect/>
          </a:stretch>
        </p:blipFill>
        <p:spPr>
          <a:xfrm>
            <a:off x="17351" y="6029161"/>
            <a:ext cx="12174649" cy="724001"/>
          </a:xfrm>
          <a:prstGeom prst="rect">
            <a:avLst/>
          </a:prstGeom>
        </p:spPr>
      </p:pic>
      <p:pic>
        <p:nvPicPr>
          <p:cNvPr id="42" name="Audio 41">
            <a:hlinkClick r:id="" action="ppaction://media"/>
            <a:extLst>
              <a:ext uri="{FF2B5EF4-FFF2-40B4-BE49-F238E27FC236}">
                <a16:creationId xmlns:a16="http://schemas.microsoft.com/office/drawing/2014/main" id="{63C6AD34-6FAF-7F22-846F-3158D98DB9C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79410" t="-79410" r="-79410" b="-79410"/>
          <a:stretch>
            <a:fillRect/>
          </a:stretch>
        </p:blipFill>
        <p:spPr>
          <a:xfrm>
            <a:off x="10907070" y="5276941"/>
            <a:ext cx="1051844" cy="1051844"/>
          </a:xfrm>
          <a:prstGeom prst="ellipse">
            <a:avLst/>
          </a:prstGeom>
        </p:spPr>
      </p:pic>
    </p:spTree>
    <p:extLst>
      <p:ext uri="{BB962C8B-B14F-4D97-AF65-F5344CB8AC3E}">
        <p14:creationId xmlns:p14="http://schemas.microsoft.com/office/powerpoint/2010/main" val="3246582924"/>
      </p:ext>
    </p:extLst>
  </p:cSld>
  <p:clrMapOvr>
    <a:masterClrMapping/>
  </p:clrMapOvr>
  <mc:AlternateContent xmlns:mc="http://schemas.openxmlformats.org/markup-compatibility/2006" xmlns:p14="http://schemas.microsoft.com/office/powerpoint/2010/main">
    <mc:Choice Requires="p14">
      <p:transition spd="slow" p14:dur="2000" advTm="48240"/>
    </mc:Choice>
    <mc:Fallback xmlns="">
      <p:transition spd="slow" advTm="4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F566F7D-5C8D-AE19-36B5-F2EA443A2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740230" cy="711199"/>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76E25954-15AD-6D35-5032-12311CD2FCAC}"/>
              </a:ext>
            </a:extLst>
          </p:cNvPr>
          <p:cNvSpPr txBox="1">
            <a:spLocks/>
          </p:cNvSpPr>
          <p:nvPr/>
        </p:nvSpPr>
        <p:spPr>
          <a:xfrm>
            <a:off x="566476" y="1119188"/>
            <a:ext cx="5142347" cy="2784618"/>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7200" b="1" dirty="0">
                <a:solidFill>
                  <a:srgbClr val="002060"/>
                </a:solidFill>
                <a:latin typeface="Poppins Ultra-Bold" panose="020B0604020202020204"/>
              </a:rPr>
              <a:t>¿Cuáles son los Requisitos documentales para solicitar beca por primera vez?</a:t>
            </a:r>
            <a:endParaRPr lang="es-CR" sz="7200" b="1" dirty="0">
              <a:solidFill>
                <a:srgbClr val="002060"/>
              </a:solidFill>
              <a:latin typeface="Poppins Ultra-Bold" panose="020B0604020202020204"/>
            </a:endParaRPr>
          </a:p>
        </p:txBody>
      </p:sp>
      <p:pic>
        <p:nvPicPr>
          <p:cNvPr id="5" name="Imagen 4">
            <a:extLst>
              <a:ext uri="{FF2B5EF4-FFF2-40B4-BE49-F238E27FC236}">
                <a16:creationId xmlns:a16="http://schemas.microsoft.com/office/drawing/2014/main" id="{8B104479-95D8-86D1-0858-93365FA968C7}"/>
              </a:ext>
            </a:extLst>
          </p:cNvPr>
          <p:cNvPicPr>
            <a:picLocks noChangeAspect="1"/>
          </p:cNvPicPr>
          <p:nvPr/>
        </p:nvPicPr>
        <p:blipFill>
          <a:blip r:embed="rId5"/>
          <a:stretch>
            <a:fillRect/>
          </a:stretch>
        </p:blipFill>
        <p:spPr>
          <a:xfrm>
            <a:off x="8675" y="6133999"/>
            <a:ext cx="12174649" cy="724001"/>
          </a:xfrm>
          <a:prstGeom prst="rect">
            <a:avLst/>
          </a:prstGeom>
        </p:spPr>
      </p:pic>
      <p:sp>
        <p:nvSpPr>
          <p:cNvPr id="7" name="Marcador de contenido 2">
            <a:extLst>
              <a:ext uri="{FF2B5EF4-FFF2-40B4-BE49-F238E27FC236}">
                <a16:creationId xmlns:a16="http://schemas.microsoft.com/office/drawing/2014/main" id="{5B260D71-EB07-A3B5-AB5F-B56F44ED3AD5}"/>
              </a:ext>
            </a:extLst>
          </p:cNvPr>
          <p:cNvSpPr txBox="1">
            <a:spLocks/>
          </p:cNvSpPr>
          <p:nvPr/>
        </p:nvSpPr>
        <p:spPr>
          <a:xfrm>
            <a:off x="6534075" y="3263798"/>
            <a:ext cx="5142347" cy="2784618"/>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7200" b="1" dirty="0">
                <a:solidFill>
                  <a:srgbClr val="002060"/>
                </a:solidFill>
                <a:latin typeface="Poppins Ultra-Bold" panose="020B0604020202020204"/>
              </a:rPr>
              <a:t>¿Cómo ingresar al módulo de regionalización  para solicitar beca por primera vez?</a:t>
            </a:r>
            <a:endParaRPr lang="es-CR" sz="7200" b="1" dirty="0">
              <a:solidFill>
                <a:srgbClr val="002060"/>
              </a:solidFill>
              <a:latin typeface="Poppins Ultra-Bold" panose="020B0604020202020204"/>
            </a:endParaRPr>
          </a:p>
        </p:txBody>
      </p:sp>
      <p:pic>
        <p:nvPicPr>
          <p:cNvPr id="3" name="Imagen 2" descr="Logotipo&#10;&#10;Descripción generada automáticamente">
            <a:extLst>
              <a:ext uri="{FF2B5EF4-FFF2-40B4-BE49-F238E27FC236}">
                <a16:creationId xmlns:a16="http://schemas.microsoft.com/office/drawing/2014/main" id="{6C4B7044-9A2C-628C-C6E8-75DCFC05B47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65941" y="3886908"/>
            <a:ext cx="3188777" cy="2247091"/>
          </a:xfrm>
          <a:prstGeom prst="rect">
            <a:avLst/>
          </a:prstGeom>
        </p:spPr>
      </p:pic>
      <p:sp>
        <p:nvSpPr>
          <p:cNvPr id="2" name="AutoShape 2" descr="Empleados Que Trabajan Desde Casa Usando Computadoras Portátiles Para  Conectarse Vector de stock #426609928 de ©Sonulkaster">
            <a:extLst>
              <a:ext uri="{FF2B5EF4-FFF2-40B4-BE49-F238E27FC236}">
                <a16:creationId xmlns:a16="http://schemas.microsoft.com/office/drawing/2014/main" id="{A6754874-3D7F-7A2D-1A33-05785622A7D5}"/>
              </a:ext>
            </a:extLst>
          </p:cNvPr>
          <p:cNvSpPr>
            <a:spLocks noChangeAspect="1" noChangeArrowheads="1"/>
          </p:cNvSpPr>
          <p:nvPr/>
        </p:nvSpPr>
        <p:spPr bwMode="auto">
          <a:xfrm>
            <a:off x="5467350" y="2800350"/>
            <a:ext cx="781050" cy="781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Empleados Que Trabajan Desde Casa Usando Computadoras Portátiles Para  Conectarse Vector de stock #426609928 de ©Sonulkaster">
            <a:extLst>
              <a:ext uri="{FF2B5EF4-FFF2-40B4-BE49-F238E27FC236}">
                <a16:creationId xmlns:a16="http://schemas.microsoft.com/office/drawing/2014/main" id="{0E2C342A-3217-02AC-43A0-9CB001204709}"/>
              </a:ext>
            </a:extLst>
          </p:cNvPr>
          <p:cNvSpPr>
            <a:spLocks noChangeAspect="1" noChangeArrowheads="1"/>
          </p:cNvSpPr>
          <p:nvPr/>
        </p:nvSpPr>
        <p:spPr bwMode="auto">
          <a:xfrm flipV="1">
            <a:off x="5682343" y="2710543"/>
            <a:ext cx="566057" cy="56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Tres estudiantes están inmersos en sus estudios usando computadoras  portátiles en medio de un telón de fondo vibrante de libros y decoración  Tiempo de aprender Los estudiantes están sentados y estudiando usando">
            <a:extLst>
              <a:ext uri="{FF2B5EF4-FFF2-40B4-BE49-F238E27FC236}">
                <a16:creationId xmlns:a16="http://schemas.microsoft.com/office/drawing/2014/main" id="{1F98D275-6F41-751C-9C41-F906354E0B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2851" y="584137"/>
            <a:ext cx="3748863" cy="2499242"/>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7687B820-12C2-CC27-60ED-940E3646E54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9075" t="-39075" r="-39075" b="-39075"/>
          <a:stretch>
            <a:fillRect/>
          </a:stretch>
        </p:blipFill>
        <p:spPr>
          <a:xfrm>
            <a:off x="11193662" y="5771998"/>
            <a:ext cx="724002" cy="724002"/>
          </a:xfrm>
          <a:prstGeom prst="ellipse">
            <a:avLst/>
          </a:prstGeom>
        </p:spPr>
      </p:pic>
    </p:spTree>
    <p:extLst>
      <p:ext uri="{BB962C8B-B14F-4D97-AF65-F5344CB8AC3E}">
        <p14:creationId xmlns:p14="http://schemas.microsoft.com/office/powerpoint/2010/main" val="2272462224"/>
      </p:ext>
    </p:extLst>
  </p:cSld>
  <p:clrMapOvr>
    <a:masterClrMapping/>
  </p:clrMapOvr>
  <mc:AlternateContent xmlns:mc="http://schemas.openxmlformats.org/markup-compatibility/2006" xmlns:p14="http://schemas.microsoft.com/office/powerpoint/2010/main">
    <mc:Choice Requires="p14">
      <p:transition spd="slow" p14:dur="2000" advTm="12001"/>
    </mc:Choice>
    <mc:Fallback xmlns="">
      <p:transition spd="slow" advTm="12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F9F9CE9E-2D66-2E4A-F73A-C89D1E3EA0DC}"/>
              </a:ext>
            </a:extLst>
          </p:cNvPr>
          <p:cNvSpPr>
            <a:spLocks noGrp="1"/>
          </p:cNvSpPr>
          <p:nvPr>
            <p:ph type="title"/>
          </p:nvPr>
        </p:nvSpPr>
        <p:spPr>
          <a:xfrm>
            <a:off x="826026" y="982796"/>
            <a:ext cx="10370293" cy="1109602"/>
          </a:xfrm>
        </p:spPr>
        <p:txBody>
          <a:bodyPr>
            <a:normAutofit fontScale="90000"/>
          </a:bodyPr>
          <a:lstStyle/>
          <a:p>
            <a:r>
              <a:rPr lang="es-ES" dirty="0"/>
              <a:t>Que documentos NO acepta la UNIDAD DE BECAS</a:t>
            </a:r>
            <a:endParaRPr lang="es-CR" dirty="0"/>
          </a:p>
        </p:txBody>
      </p:sp>
      <p:sp>
        <p:nvSpPr>
          <p:cNvPr id="9" name="Rectángulo: esquinas redondeadas 8">
            <a:extLst>
              <a:ext uri="{FF2B5EF4-FFF2-40B4-BE49-F238E27FC236}">
                <a16:creationId xmlns:a16="http://schemas.microsoft.com/office/drawing/2014/main" id="{EF918B63-E3D5-2679-8183-418AFF051F52}"/>
              </a:ext>
            </a:extLst>
          </p:cNvPr>
          <p:cNvSpPr/>
          <p:nvPr/>
        </p:nvSpPr>
        <p:spPr>
          <a:xfrm>
            <a:off x="1085997" y="2204625"/>
            <a:ext cx="10370293" cy="3565239"/>
          </a:xfrm>
          <a:prstGeom prst="roundRect">
            <a:avLst>
              <a:gd name="adj" fmla="val 10000"/>
            </a:avLst>
          </a:prstGeom>
          <a:solidFill>
            <a:schemeClr val="accent6">
              <a:lumMod val="20000"/>
              <a:lumOff val="80000"/>
            </a:schemeClr>
          </a:solidFill>
          <a:ln w="28575">
            <a:solidFill>
              <a:schemeClr val="accent1"/>
            </a:solidFill>
            <a:prstDash val="dashDot"/>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s-ES" sz="1900" dirty="0">
                <a:solidFill>
                  <a:prstClr val="black">
                    <a:hueOff val="0"/>
                    <a:satOff val="0"/>
                    <a:lumOff val="0"/>
                    <a:alphaOff val="0"/>
                  </a:prstClr>
                </a:solidFill>
                <a:latin typeface="Calibri" panose="020F0502020204030204"/>
              </a:rPr>
              <a:t>             </a:t>
            </a:r>
          </a:p>
          <a:p>
            <a:r>
              <a:rPr lang="es-ES" sz="1900" dirty="0">
                <a:solidFill>
                  <a:prstClr val="black">
                    <a:hueOff val="0"/>
                    <a:satOff val="0"/>
                    <a:lumOff val="0"/>
                    <a:alphaOff val="0"/>
                  </a:prstClr>
                </a:solidFill>
                <a:latin typeface="Calibri" panose="020F0502020204030204"/>
              </a:rPr>
              <a:t>                                                             Boletas o acuerdo de matrícula</a:t>
            </a:r>
          </a:p>
          <a:p>
            <a:r>
              <a:rPr lang="es-ES" sz="1900" dirty="0">
                <a:solidFill>
                  <a:prstClr val="black">
                    <a:hueOff val="0"/>
                    <a:satOff val="0"/>
                    <a:lumOff val="0"/>
                    <a:alphaOff val="0"/>
                  </a:prstClr>
                </a:solidFill>
                <a:latin typeface="Calibri" panose="020F0502020204030204"/>
              </a:rPr>
              <a:t>                                                               y pre matrícula                                                   </a:t>
            </a:r>
          </a:p>
          <a:p>
            <a:r>
              <a:rPr lang="es-ES" sz="1900" dirty="0">
                <a:solidFill>
                  <a:prstClr val="black">
                    <a:hueOff val="0"/>
                    <a:satOff val="0"/>
                    <a:lumOff val="0"/>
                    <a:alphaOff val="0"/>
                  </a:prstClr>
                </a:solidFill>
                <a:latin typeface="Calibri" panose="020F0502020204030204"/>
              </a:rPr>
              <a:t>             </a:t>
            </a:r>
          </a:p>
          <a:p>
            <a:r>
              <a:rPr lang="es-ES" sz="1900" dirty="0">
                <a:solidFill>
                  <a:prstClr val="black">
                    <a:hueOff val="0"/>
                    <a:satOff val="0"/>
                    <a:lumOff val="0"/>
                    <a:alphaOff val="0"/>
                  </a:prstClr>
                </a:solidFill>
                <a:latin typeface="Calibri" panose="020F0502020204030204"/>
              </a:rPr>
              <a:t>               Informes de matrícula                                      Pantallazos o capturas. Documentos que </a:t>
            </a:r>
          </a:p>
          <a:p>
            <a:r>
              <a:rPr lang="es-ES" sz="1900" dirty="0">
                <a:solidFill>
                  <a:prstClr val="black">
                    <a:hueOff val="0"/>
                    <a:satOff val="0"/>
                    <a:lumOff val="0"/>
                    <a:alphaOff val="0"/>
                  </a:prstClr>
                </a:solidFill>
                <a:latin typeface="Calibri" panose="020F0502020204030204"/>
              </a:rPr>
              <a:t>               y pre matrícula                                                   descarguen del portal WEB del centro de estudios.</a:t>
            </a:r>
          </a:p>
          <a:p>
            <a:r>
              <a:rPr lang="es-ES" sz="1900" dirty="0">
                <a:solidFill>
                  <a:prstClr val="black">
                    <a:hueOff val="0"/>
                    <a:satOff val="0"/>
                    <a:lumOff val="0"/>
                    <a:alphaOff val="0"/>
                  </a:prstClr>
                </a:solidFill>
                <a:latin typeface="Calibri" panose="020F0502020204030204"/>
              </a:rPr>
              <a:t>                                                                                             Capturas de EDUS</a:t>
            </a:r>
          </a:p>
          <a:p>
            <a:endParaRPr lang="es-ES" sz="1900" dirty="0">
              <a:solidFill>
                <a:prstClr val="black">
                  <a:hueOff val="0"/>
                  <a:satOff val="0"/>
                  <a:lumOff val="0"/>
                  <a:alphaOff val="0"/>
                </a:prstClr>
              </a:solidFill>
              <a:latin typeface="Calibri" panose="020F0502020204030204"/>
            </a:endParaRPr>
          </a:p>
          <a:p>
            <a:r>
              <a:rPr lang="es-ES" sz="1900" dirty="0">
                <a:solidFill>
                  <a:prstClr val="black">
                    <a:hueOff val="0"/>
                    <a:satOff val="0"/>
                    <a:lumOff val="0"/>
                    <a:alphaOff val="0"/>
                  </a:prstClr>
                </a:solidFill>
                <a:latin typeface="Calibri" panose="020F0502020204030204"/>
              </a:rPr>
              <a:t>               Facturas proforma u horarios                        Ningún documento editado por</a:t>
            </a:r>
          </a:p>
          <a:p>
            <a:r>
              <a:rPr lang="es-ES" sz="1900" dirty="0">
                <a:solidFill>
                  <a:prstClr val="black">
                    <a:hueOff val="0"/>
                    <a:satOff val="0"/>
                    <a:lumOff val="0"/>
                    <a:alphaOff val="0"/>
                  </a:prstClr>
                </a:solidFill>
                <a:latin typeface="Calibri" panose="020F0502020204030204"/>
              </a:rPr>
              <a:t>                                                                                             la persona solicitante.</a:t>
            </a:r>
          </a:p>
          <a:p>
            <a:pPr marL="342900" indent="-342900">
              <a:buAutoNum type="arabicPeriod"/>
            </a:pPr>
            <a:endParaRPr lang="es-ES" sz="1900" dirty="0">
              <a:solidFill>
                <a:prstClr val="black">
                  <a:hueOff val="0"/>
                  <a:satOff val="0"/>
                  <a:lumOff val="0"/>
                  <a:alphaOff val="0"/>
                </a:prstClr>
              </a:solidFill>
              <a:latin typeface="Calibri" panose="020F0502020204030204"/>
            </a:endParaRPr>
          </a:p>
          <a:p>
            <a:pPr marL="342900" indent="-342900">
              <a:buAutoNum type="arabicPeriod"/>
            </a:pPr>
            <a:endParaRPr lang="es-CR" dirty="0"/>
          </a:p>
        </p:txBody>
      </p:sp>
      <p:pic>
        <p:nvPicPr>
          <p:cNvPr id="11" name="Imagen 10">
            <a:extLst>
              <a:ext uri="{FF2B5EF4-FFF2-40B4-BE49-F238E27FC236}">
                <a16:creationId xmlns:a16="http://schemas.microsoft.com/office/drawing/2014/main" id="{78AD7236-6CAB-8788-E392-BEB6824CC9D2}"/>
              </a:ext>
            </a:extLst>
          </p:cNvPr>
          <p:cNvPicPr>
            <a:picLocks noChangeAspect="1"/>
          </p:cNvPicPr>
          <p:nvPr/>
        </p:nvPicPr>
        <p:blipFill>
          <a:blip r:embed="rId4"/>
          <a:stretch>
            <a:fillRect/>
          </a:stretch>
        </p:blipFill>
        <p:spPr>
          <a:xfrm>
            <a:off x="3912074" y="2586752"/>
            <a:ext cx="593293" cy="681406"/>
          </a:xfrm>
          <a:prstGeom prst="rect">
            <a:avLst/>
          </a:prstGeom>
        </p:spPr>
      </p:pic>
      <p:pic>
        <p:nvPicPr>
          <p:cNvPr id="13" name="Imagen 12">
            <a:extLst>
              <a:ext uri="{FF2B5EF4-FFF2-40B4-BE49-F238E27FC236}">
                <a16:creationId xmlns:a16="http://schemas.microsoft.com/office/drawing/2014/main" id="{823D0865-CBD7-58A9-93FE-585D00F08830}"/>
              </a:ext>
            </a:extLst>
          </p:cNvPr>
          <p:cNvPicPr>
            <a:picLocks noChangeAspect="1"/>
          </p:cNvPicPr>
          <p:nvPr/>
        </p:nvPicPr>
        <p:blipFill>
          <a:blip r:embed="rId5"/>
          <a:stretch>
            <a:fillRect/>
          </a:stretch>
        </p:blipFill>
        <p:spPr>
          <a:xfrm>
            <a:off x="1271064" y="3543808"/>
            <a:ext cx="631711" cy="646727"/>
          </a:xfrm>
          <a:prstGeom prst="rect">
            <a:avLst/>
          </a:prstGeom>
        </p:spPr>
      </p:pic>
      <p:pic>
        <p:nvPicPr>
          <p:cNvPr id="15" name="Imagen 14">
            <a:extLst>
              <a:ext uri="{FF2B5EF4-FFF2-40B4-BE49-F238E27FC236}">
                <a16:creationId xmlns:a16="http://schemas.microsoft.com/office/drawing/2014/main" id="{F978E937-6B23-B156-B6C9-BCDD3344C515}"/>
              </a:ext>
            </a:extLst>
          </p:cNvPr>
          <p:cNvPicPr>
            <a:picLocks noChangeAspect="1"/>
          </p:cNvPicPr>
          <p:nvPr/>
        </p:nvPicPr>
        <p:blipFill>
          <a:blip r:embed="rId6"/>
          <a:stretch>
            <a:fillRect/>
          </a:stretch>
        </p:blipFill>
        <p:spPr>
          <a:xfrm>
            <a:off x="1300179" y="4623563"/>
            <a:ext cx="602596" cy="766940"/>
          </a:xfrm>
          <a:prstGeom prst="rect">
            <a:avLst/>
          </a:prstGeom>
        </p:spPr>
      </p:pic>
      <p:pic>
        <p:nvPicPr>
          <p:cNvPr id="19" name="Imagen 18">
            <a:extLst>
              <a:ext uri="{FF2B5EF4-FFF2-40B4-BE49-F238E27FC236}">
                <a16:creationId xmlns:a16="http://schemas.microsoft.com/office/drawing/2014/main" id="{78F9B14E-4C37-01C0-DD77-C80247A2A373}"/>
              </a:ext>
            </a:extLst>
          </p:cNvPr>
          <p:cNvPicPr>
            <a:picLocks noChangeAspect="1"/>
          </p:cNvPicPr>
          <p:nvPr/>
        </p:nvPicPr>
        <p:blipFill>
          <a:blip r:embed="rId7"/>
          <a:stretch>
            <a:fillRect/>
          </a:stretch>
        </p:blipFill>
        <p:spPr>
          <a:xfrm>
            <a:off x="5592295" y="3600802"/>
            <a:ext cx="593293" cy="789520"/>
          </a:xfrm>
          <a:prstGeom prst="rect">
            <a:avLst/>
          </a:prstGeom>
        </p:spPr>
      </p:pic>
      <p:pic>
        <p:nvPicPr>
          <p:cNvPr id="21" name="Imagen 20">
            <a:extLst>
              <a:ext uri="{FF2B5EF4-FFF2-40B4-BE49-F238E27FC236}">
                <a16:creationId xmlns:a16="http://schemas.microsoft.com/office/drawing/2014/main" id="{4E63868C-8391-1149-3CB6-9A1A79883CB1}"/>
              </a:ext>
            </a:extLst>
          </p:cNvPr>
          <p:cNvPicPr>
            <a:picLocks noChangeAspect="1"/>
          </p:cNvPicPr>
          <p:nvPr/>
        </p:nvPicPr>
        <p:blipFill>
          <a:blip r:embed="rId8"/>
          <a:stretch>
            <a:fillRect/>
          </a:stretch>
        </p:blipFill>
        <p:spPr>
          <a:xfrm>
            <a:off x="5511382" y="4709097"/>
            <a:ext cx="690451" cy="681406"/>
          </a:xfrm>
          <a:prstGeom prst="rect">
            <a:avLst/>
          </a:prstGeom>
        </p:spPr>
      </p:pic>
      <p:pic>
        <p:nvPicPr>
          <p:cNvPr id="3" name="Picture 2">
            <a:extLst>
              <a:ext uri="{FF2B5EF4-FFF2-40B4-BE49-F238E27FC236}">
                <a16:creationId xmlns:a16="http://schemas.microsoft.com/office/drawing/2014/main" id="{9E7BE059-6820-2E47-BD64-C7D5D36CFD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C8437699-62C3-179A-4DC7-09C52EA223A7}"/>
              </a:ext>
            </a:extLst>
          </p:cNvPr>
          <p:cNvPicPr>
            <a:picLocks noChangeAspect="1"/>
          </p:cNvPicPr>
          <p:nvPr/>
        </p:nvPicPr>
        <p:blipFill>
          <a:blip r:embed="rId10"/>
          <a:stretch>
            <a:fillRect/>
          </a:stretch>
        </p:blipFill>
        <p:spPr>
          <a:xfrm>
            <a:off x="17351" y="6264218"/>
            <a:ext cx="12174649" cy="724001"/>
          </a:xfrm>
          <a:prstGeom prst="rect">
            <a:avLst/>
          </a:prstGeom>
        </p:spPr>
      </p:pic>
      <p:pic>
        <p:nvPicPr>
          <p:cNvPr id="39" name="Audio 38">
            <a:hlinkClick r:id="" action="ppaction://media"/>
            <a:extLst>
              <a:ext uri="{FF2B5EF4-FFF2-40B4-BE49-F238E27FC236}">
                <a16:creationId xmlns:a16="http://schemas.microsoft.com/office/drawing/2014/main" id="{20DA708B-9686-6304-0C8C-80B717F2575C}"/>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89003" t="-89003" r="-89003" b="-89003"/>
          <a:stretch>
            <a:fillRect/>
          </a:stretch>
        </p:blipFill>
        <p:spPr>
          <a:xfrm>
            <a:off x="10817628" y="5204956"/>
            <a:ext cx="1129816" cy="1129816"/>
          </a:xfrm>
          <a:prstGeom prst="ellipse">
            <a:avLst/>
          </a:prstGeom>
        </p:spPr>
      </p:pic>
    </p:spTree>
    <p:extLst>
      <p:ext uri="{BB962C8B-B14F-4D97-AF65-F5344CB8AC3E}">
        <p14:creationId xmlns:p14="http://schemas.microsoft.com/office/powerpoint/2010/main" val="1460543555"/>
      </p:ext>
    </p:extLst>
  </p:cSld>
  <p:clrMapOvr>
    <a:masterClrMapping/>
  </p:clrMapOvr>
  <mc:AlternateContent xmlns:mc="http://schemas.openxmlformats.org/markup-compatibility/2006" xmlns:p14="http://schemas.microsoft.com/office/powerpoint/2010/main">
    <mc:Choice Requires="p14">
      <p:transition spd="slow" p14:dur="2000" advTm="23462"/>
    </mc:Choice>
    <mc:Fallback xmlns="">
      <p:transition spd="slow" advTm="2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ciendo clic en el icono del dedo. haciendo clic en la firma aislada sobre  fondo blanco. 5069337 Vector en Vecteezy">
            <a:extLst>
              <a:ext uri="{FF2B5EF4-FFF2-40B4-BE49-F238E27FC236}">
                <a16:creationId xmlns:a16="http://schemas.microsoft.com/office/drawing/2014/main" id="{9AF30770-57D4-755D-C601-0ED0591B1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7365" y="4213072"/>
            <a:ext cx="2229513" cy="222951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684128" y="858460"/>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7D3A132-E883-3A33-05D8-F10D6CDE6C81}"/>
              </a:ext>
            </a:extLst>
          </p:cNvPr>
          <p:cNvSpPr txBox="1"/>
          <p:nvPr/>
        </p:nvSpPr>
        <p:spPr>
          <a:xfrm>
            <a:off x="1688441" y="2155242"/>
            <a:ext cx="7608424" cy="2531462"/>
          </a:xfrm>
          <a:prstGeom prst="rect">
            <a:avLst/>
          </a:prstGeom>
          <a:noFill/>
          <a:ln>
            <a:solidFill>
              <a:schemeClr val="accent1">
                <a:lumMod val="50000"/>
              </a:schemeClr>
            </a:solidFill>
          </a:ln>
        </p:spPr>
        <p:txBody>
          <a:bodyPr wrap="square">
            <a:spAutoFit/>
          </a:bodyPr>
          <a:lstStyle/>
          <a:p>
            <a:pPr marL="342900" lvl="0" indent="-342900">
              <a:buSzPts val="1200"/>
              <a:buFont typeface="Segoe UI Semilight" panose="020B0402040204020203" pitchFamily="34" charset="0"/>
              <a:buAutoNum type="arabicPeriod"/>
              <a:tabLst>
                <a:tab pos="447675" algn="l"/>
              </a:tabLst>
            </a:pPr>
            <a:r>
              <a:rPr lang="es-ES" sz="1800" b="1" spc="0" dirty="0">
                <a:effectLst/>
                <a:latin typeface="Segoe UI Semilight" panose="020B0402040204020203" pitchFamily="34" charset="0"/>
                <a:ea typeface="Segoe UI Semilight" panose="020B0402040204020203" pitchFamily="34" charset="0"/>
              </a:rPr>
              <a:t>Ingrese</a:t>
            </a:r>
            <a:r>
              <a:rPr lang="es-ES" sz="1800" b="1" spc="-6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a:t>
            </a:r>
            <a:r>
              <a:rPr lang="es-ES" sz="1800" b="1" spc="-45" dirty="0">
                <a:effectLst/>
                <a:latin typeface="Segoe UI Semilight" panose="020B0402040204020203" pitchFamily="34" charset="0"/>
                <a:ea typeface="Segoe UI Semilight" panose="020B0402040204020203" pitchFamily="34" charset="0"/>
              </a:rPr>
              <a:t> </a:t>
            </a:r>
            <a:r>
              <a:rPr lang="es-ES" sz="1800" b="1" spc="0" dirty="0">
                <a:solidFill>
                  <a:srgbClr val="0461C1"/>
                </a:solidFill>
                <a:effectLst/>
                <a:latin typeface="Segoe UI Semilight" panose="020B0402040204020203" pitchFamily="34" charset="0"/>
                <a:ea typeface="Segoe UI Semilight" panose="020B0402040204020203" pitchFamily="34" charset="0"/>
                <a:hlinkClick r:id="rId6"/>
              </a:rPr>
              <a:t>https://www.mep.go.cr/becas-</a:t>
            </a:r>
            <a:r>
              <a:rPr lang="es-ES" sz="1800" b="1" spc="-10" dirty="0">
                <a:solidFill>
                  <a:srgbClr val="0461C1"/>
                </a:solidFill>
                <a:effectLst/>
                <a:latin typeface="Segoe UI Semilight" panose="020B0402040204020203" pitchFamily="34" charset="0"/>
                <a:ea typeface="Segoe UI Semilight" panose="020B0402040204020203" pitchFamily="34" charset="0"/>
                <a:hlinkClick r:id="rId6"/>
              </a:rPr>
              <a:t>postsecundaria</a:t>
            </a:r>
            <a:endParaRPr lang="es-CR" sz="1600" b="1" spc="0" dirty="0">
              <a:effectLst/>
              <a:latin typeface="Segoe UI Semilight" panose="020B0402040204020203" pitchFamily="34" charset="0"/>
              <a:ea typeface="Segoe UI Semilight" panose="020B0402040204020203" pitchFamily="34" charset="0"/>
            </a:endParaRPr>
          </a:p>
          <a:p>
            <a:pPr marL="342900" lvl="0" indent="-342900">
              <a:spcBef>
                <a:spcPts val="120"/>
              </a:spcBef>
              <a:spcAft>
                <a:spcPts val="0"/>
              </a:spcAft>
              <a:buSzPts val="1200"/>
              <a:buFont typeface="Segoe UI Semilight" panose="020B0402040204020203" pitchFamily="34" charset="0"/>
              <a:buAutoNum type="arabicPeriod"/>
              <a:tabLst>
                <a:tab pos="447040" algn="l"/>
              </a:tabLst>
            </a:pPr>
            <a:r>
              <a:rPr lang="es-ES" sz="1800" b="1" spc="0" dirty="0">
                <a:effectLst/>
                <a:latin typeface="Segoe UI Semilight" panose="020B0402040204020203" pitchFamily="34" charset="0"/>
                <a:ea typeface="Segoe UI Semilight" panose="020B0402040204020203" pitchFamily="34" charset="0"/>
              </a:rPr>
              <a:t>Dar</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clic</a:t>
            </a:r>
            <a:r>
              <a:rPr lang="es-ES" sz="1800" b="1" spc="-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botón:</a:t>
            </a:r>
            <a:r>
              <a:rPr lang="es-ES" sz="1800" b="1" spc="-20" dirty="0">
                <a:effectLst/>
                <a:latin typeface="Segoe UI Semilight" panose="020B0402040204020203" pitchFamily="34" charset="0"/>
                <a:ea typeface="Segoe UI Semilight" panose="020B0402040204020203" pitchFamily="34" charset="0"/>
              </a:rPr>
              <a:t> </a:t>
            </a:r>
            <a:r>
              <a:rPr lang="es-ES" b="1" spc="-20" dirty="0">
                <a:latin typeface="Segoe UI Semilight" panose="020B0402040204020203" pitchFamily="34" charset="0"/>
                <a:ea typeface="Segoe UI Semilight" panose="020B0402040204020203" pitchFamily="34" charset="0"/>
              </a:rPr>
              <a:t> </a:t>
            </a:r>
            <a:r>
              <a:rPr lang="es-ES" b="1" spc="-20" dirty="0">
                <a:solidFill>
                  <a:schemeClr val="accent1">
                    <a:lumMod val="50000"/>
                  </a:schemeClr>
                </a:solidFill>
                <a:effectLst>
                  <a:outerShdw blurRad="38100" dist="38100" dir="2700000" algn="tl">
                    <a:srgbClr val="000000">
                      <a:alpha val="43137"/>
                    </a:srgbClr>
                  </a:outerShdw>
                </a:effectLst>
                <a:latin typeface="Segoe UI Semilight" panose="020B0402040204020203" pitchFamily="34" charset="0"/>
                <a:ea typeface="Segoe UI Semilight" panose="020B0402040204020203" pitchFamily="34" charset="0"/>
              </a:rPr>
              <a:t>INGRESAR SOLICITUD</a:t>
            </a:r>
            <a:endParaRPr lang="es-CR" sz="1600" b="1" spc="0" dirty="0">
              <a:solidFill>
                <a:schemeClr val="accent1">
                  <a:lumMod val="50000"/>
                </a:schemeClr>
              </a:solidFill>
              <a:effectLst>
                <a:outerShdw blurRad="38100" dist="38100" dir="2700000" algn="tl">
                  <a:srgbClr val="000000">
                    <a:alpha val="43137"/>
                  </a:srgbClr>
                </a:outerShdw>
              </a:effectLst>
              <a:latin typeface="Segoe UI Semilight" panose="020B0402040204020203" pitchFamily="34" charset="0"/>
              <a:ea typeface="Segoe UI Semilight" panose="020B0402040204020203" pitchFamily="34" charset="0"/>
            </a:endParaRPr>
          </a:p>
          <a:p>
            <a:r>
              <a:rPr lang="es-ES" sz="1200" b="1" dirty="0">
                <a:effectLst/>
                <a:latin typeface="Segoe UI Semilight" panose="020B0402040204020203" pitchFamily="34" charset="0"/>
                <a:ea typeface="Segoe UI Semilight" panose="020B0402040204020203" pitchFamily="34" charset="0"/>
              </a:rPr>
              <a:t> </a:t>
            </a:r>
            <a:endParaRPr lang="es-CR" sz="1800" b="1"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a:p>
            <a:pPr>
              <a:spcBef>
                <a:spcPts val="215"/>
              </a:spcBef>
            </a:pPr>
            <a:r>
              <a:rPr lang="es-ES" sz="12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p:txBody>
      </p:sp>
      <p:sp>
        <p:nvSpPr>
          <p:cNvPr id="11" name="CuadroTexto 10">
            <a:extLst>
              <a:ext uri="{FF2B5EF4-FFF2-40B4-BE49-F238E27FC236}">
                <a16:creationId xmlns:a16="http://schemas.microsoft.com/office/drawing/2014/main" id="{1110E44D-580A-0595-B9B7-0CDC66EC999D}"/>
              </a:ext>
            </a:extLst>
          </p:cNvPr>
          <p:cNvSpPr txBox="1"/>
          <p:nvPr/>
        </p:nvSpPr>
        <p:spPr>
          <a:xfrm>
            <a:off x="1548007" y="4666159"/>
            <a:ext cx="6096000" cy="369332"/>
          </a:xfrm>
          <a:prstGeom prst="rect">
            <a:avLst/>
          </a:prstGeom>
          <a:noFill/>
        </p:spPr>
        <p:txBody>
          <a:bodyPr wrap="square">
            <a:spAutoFit/>
          </a:bodyPr>
          <a:lstStyle/>
          <a:p>
            <a:pPr lvl="0">
              <a:buSzPts val="1200"/>
              <a:tabLst>
                <a:tab pos="447040" algn="l"/>
              </a:tabLst>
            </a:pPr>
            <a:r>
              <a:rPr lang="es-ES" sz="1800" spc="0" dirty="0">
                <a:effectLst/>
                <a:latin typeface="Segoe UI Semilight" panose="020B0402040204020203" pitchFamily="34" charset="0"/>
                <a:ea typeface="Segoe UI Semilight" panose="020B0402040204020203" pitchFamily="34" charset="0"/>
              </a:rPr>
              <a:t>3. </a:t>
            </a:r>
            <a:r>
              <a:rPr lang="es-ES" sz="1800" b="1" spc="0" dirty="0">
                <a:effectLst/>
                <a:latin typeface="Segoe UI Semilight" panose="020B0402040204020203" pitchFamily="34" charset="0"/>
                <a:ea typeface="Segoe UI Semilight" panose="020B0402040204020203" pitchFamily="34" charset="0"/>
              </a:rPr>
              <a:t>Dar</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clic</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a:t>
            </a:r>
            <a:r>
              <a:rPr lang="es-ES" sz="1800" b="1" spc="-10" dirty="0">
                <a:effectLst/>
                <a:latin typeface="Segoe UI Semilight" panose="020B0402040204020203" pitchFamily="34" charset="0"/>
                <a:ea typeface="Segoe UI Semilight" panose="020B0402040204020203" pitchFamily="34" charset="0"/>
              </a:rPr>
              <a:t> Registrarse</a:t>
            </a:r>
            <a:endParaRPr lang="es-CR" sz="1600" b="1" spc="0" dirty="0">
              <a:effectLst/>
              <a:latin typeface="Segoe UI Semilight" panose="020B0402040204020203" pitchFamily="34" charset="0"/>
              <a:ea typeface="Segoe UI Semilight" panose="020B0402040204020203" pitchFamily="34" charset="0"/>
            </a:endParaRPr>
          </a:p>
        </p:txBody>
      </p:sp>
      <p:pic>
        <p:nvPicPr>
          <p:cNvPr id="13" name="Imagen 12">
            <a:extLst>
              <a:ext uri="{FF2B5EF4-FFF2-40B4-BE49-F238E27FC236}">
                <a16:creationId xmlns:a16="http://schemas.microsoft.com/office/drawing/2014/main" id="{76FA95A7-BDF0-5935-FC05-599F7DD27C4D}"/>
              </a:ext>
            </a:extLst>
          </p:cNvPr>
          <p:cNvPicPr>
            <a:picLocks noChangeAspect="1"/>
          </p:cNvPicPr>
          <p:nvPr/>
        </p:nvPicPr>
        <p:blipFill>
          <a:blip r:embed="rId7"/>
          <a:stretch>
            <a:fillRect/>
          </a:stretch>
        </p:blipFill>
        <p:spPr>
          <a:xfrm>
            <a:off x="40279" y="6147607"/>
            <a:ext cx="12174649" cy="724001"/>
          </a:xfrm>
          <a:prstGeom prst="rect">
            <a:avLst/>
          </a:prstGeom>
        </p:spPr>
      </p:pic>
      <p:sp>
        <p:nvSpPr>
          <p:cNvPr id="3" name="Flecha: hacia abajo 2">
            <a:extLst>
              <a:ext uri="{FF2B5EF4-FFF2-40B4-BE49-F238E27FC236}">
                <a16:creationId xmlns:a16="http://schemas.microsoft.com/office/drawing/2014/main" id="{B41A1D23-9C8D-C668-9109-37CAFBCA8349}"/>
              </a:ext>
            </a:extLst>
          </p:cNvPr>
          <p:cNvSpPr/>
          <p:nvPr/>
        </p:nvSpPr>
        <p:spPr>
          <a:xfrm>
            <a:off x="9630277" y="2294628"/>
            <a:ext cx="668099" cy="1484423"/>
          </a:xfrm>
          <a:prstGeom prst="down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80C592CB-AB64-470E-EEC1-81AB99977F3B}"/>
              </a:ext>
            </a:extLst>
          </p:cNvPr>
          <p:cNvSpPr txBox="1"/>
          <p:nvPr/>
        </p:nvSpPr>
        <p:spPr>
          <a:xfrm>
            <a:off x="8747185" y="4033784"/>
            <a:ext cx="2703842" cy="523220"/>
          </a:xfrm>
          <a:prstGeom prst="rect">
            <a:avLst/>
          </a:prstGeom>
          <a:solidFill>
            <a:schemeClr val="accent1">
              <a:lumMod val="50000"/>
            </a:schemeClr>
          </a:solidFill>
          <a:ln w="47625">
            <a:solidFill>
              <a:schemeClr val="accent1">
                <a:lumMod val="50000"/>
              </a:schemeClr>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solidFill>
                  <a:schemeClr val="bg1"/>
                </a:solidFill>
              </a:rPr>
              <a:t>Ingresar solicitud  </a:t>
            </a:r>
          </a:p>
        </p:txBody>
      </p:sp>
      <p:pic>
        <p:nvPicPr>
          <p:cNvPr id="6" name="Imagen 5">
            <a:extLst>
              <a:ext uri="{FF2B5EF4-FFF2-40B4-BE49-F238E27FC236}">
                <a16:creationId xmlns:a16="http://schemas.microsoft.com/office/drawing/2014/main" id="{807776A9-F303-055F-0CFA-79E4F10C930F}"/>
              </a:ext>
            </a:extLst>
          </p:cNvPr>
          <p:cNvPicPr>
            <a:picLocks noChangeAspect="1"/>
          </p:cNvPicPr>
          <p:nvPr/>
        </p:nvPicPr>
        <p:blipFill>
          <a:blip r:embed="rId8"/>
          <a:stretch>
            <a:fillRect/>
          </a:stretch>
        </p:blipFill>
        <p:spPr>
          <a:xfrm>
            <a:off x="4619208" y="2946701"/>
            <a:ext cx="3794565" cy="3147768"/>
          </a:xfrm>
          <a:prstGeom prst="rect">
            <a:avLst/>
          </a:prstGeom>
        </p:spPr>
      </p:pic>
      <p:pic>
        <p:nvPicPr>
          <p:cNvPr id="56" name="Audio 55">
            <a:hlinkClick r:id="" action="ppaction://media"/>
            <a:extLst>
              <a:ext uri="{FF2B5EF4-FFF2-40B4-BE49-F238E27FC236}">
                <a16:creationId xmlns:a16="http://schemas.microsoft.com/office/drawing/2014/main" id="{75B11A1B-720D-29BE-B0EC-74E6D153A3D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0461341"/>
      </p:ext>
    </p:extLst>
  </p:cSld>
  <p:clrMapOvr>
    <a:masterClrMapping/>
  </p:clrMapOvr>
  <mc:AlternateContent xmlns:mc="http://schemas.openxmlformats.org/markup-compatibility/2006" xmlns:p14="http://schemas.microsoft.com/office/powerpoint/2010/main">
    <mc:Choice Requires="p14">
      <p:transition spd="slow" p14:dur="2000" advTm="25411"/>
    </mc:Choice>
    <mc:Fallback xmlns="">
      <p:transition spd="slow" advTm="2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a:t>
            </a:r>
            <a:r>
              <a:rPr lang="es-CR" sz="4000" dirty="0">
                <a:solidFill>
                  <a:srgbClr val="000000"/>
                </a:solidFill>
                <a:latin typeface="Poppins Ultra-Bold" panose="020B0604020202020204"/>
              </a:rPr>
              <a:t> 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BAFBE42-63E2-A105-B0D7-32CFD1DCD18B}"/>
              </a:ext>
            </a:extLst>
          </p:cNvPr>
          <p:cNvSpPr txBox="1"/>
          <p:nvPr/>
        </p:nvSpPr>
        <p:spPr>
          <a:xfrm>
            <a:off x="996870" y="2118765"/>
            <a:ext cx="9882624" cy="663258"/>
          </a:xfrm>
          <a:prstGeom prst="rect">
            <a:avLst/>
          </a:prstGeom>
          <a:noFill/>
        </p:spPr>
        <p:txBody>
          <a:bodyPr wrap="square">
            <a:spAutoFit/>
          </a:bodyPr>
          <a:lstStyle/>
          <a:p>
            <a:pPr marR="1176020" lvl="0">
              <a:lnSpc>
                <a:spcPct val="107000"/>
              </a:lnSpc>
              <a:spcBef>
                <a:spcPts val="5"/>
              </a:spcBef>
              <a:spcAft>
                <a:spcPts val="0"/>
              </a:spcAft>
              <a:buSzPts val="1200"/>
              <a:tabLst>
                <a:tab pos="447675" algn="l"/>
              </a:tabLst>
            </a:pPr>
            <a:r>
              <a:rPr lang="es-ES" sz="1800" spc="0" dirty="0">
                <a:effectLst/>
                <a:latin typeface="Segoe UI Semilight" panose="020B0402040204020203" pitchFamily="34" charset="0"/>
                <a:ea typeface="Segoe UI Semilight" panose="020B0402040204020203" pitchFamily="34" charset="0"/>
              </a:rPr>
              <a:t>4.</a:t>
            </a:r>
            <a:r>
              <a:rPr lang="es-ES" sz="1800" b="1" spc="0" dirty="0">
                <a:effectLst/>
                <a:latin typeface="Segoe UI Semilight" panose="020B0402040204020203" pitchFamily="34" charset="0"/>
                <a:ea typeface="Segoe UI Semilight" panose="020B0402040204020203" pitchFamily="34" charset="0"/>
              </a:rPr>
              <a:t>Utilizar</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siguiente</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formato</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cédula:</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101110111</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(no</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digite</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guiones,</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ni</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espacios</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 </a:t>
            </a:r>
            <a:r>
              <a:rPr lang="es-ES" sz="1800" b="1" spc="-10" dirty="0">
                <a:effectLst/>
                <a:latin typeface="Segoe UI Semilight" panose="020B0402040204020203" pitchFamily="34" charset="0"/>
                <a:ea typeface="Segoe UI Semilight" panose="020B0402040204020203" pitchFamily="34" charset="0"/>
              </a:rPr>
              <a:t>blanco)</a:t>
            </a:r>
            <a:endParaRPr lang="es-CR" sz="1600" b="1" spc="0" dirty="0">
              <a:effectLst/>
              <a:latin typeface="Segoe UI Semilight" panose="020B0402040204020203" pitchFamily="34" charset="0"/>
              <a:ea typeface="Segoe UI Semilight" panose="020B0402040204020203" pitchFamily="34" charset="0"/>
            </a:endParaRPr>
          </a:p>
        </p:txBody>
      </p:sp>
      <p:pic>
        <p:nvPicPr>
          <p:cNvPr id="6" name="Image 17">
            <a:extLst>
              <a:ext uri="{FF2B5EF4-FFF2-40B4-BE49-F238E27FC236}">
                <a16:creationId xmlns:a16="http://schemas.microsoft.com/office/drawing/2014/main" id="{3E8AC7A4-BC63-6B8C-98BB-50A00AD609F6}"/>
              </a:ext>
            </a:extLst>
          </p:cNvPr>
          <p:cNvPicPr/>
          <p:nvPr/>
        </p:nvPicPr>
        <p:blipFill>
          <a:blip r:embed="rId5" cstate="print"/>
          <a:stretch>
            <a:fillRect/>
          </a:stretch>
        </p:blipFill>
        <p:spPr>
          <a:xfrm>
            <a:off x="2141036" y="2569381"/>
            <a:ext cx="6570482" cy="3242028"/>
          </a:xfrm>
          <a:prstGeom prst="rect">
            <a:avLst/>
          </a:prstGeom>
        </p:spPr>
      </p:pic>
      <p:pic>
        <p:nvPicPr>
          <p:cNvPr id="10" name="Imagen 9">
            <a:extLst>
              <a:ext uri="{FF2B5EF4-FFF2-40B4-BE49-F238E27FC236}">
                <a16:creationId xmlns:a16="http://schemas.microsoft.com/office/drawing/2014/main" id="{47B221EB-6AE6-F66B-F315-D59603F6474F}"/>
              </a:ext>
            </a:extLst>
          </p:cNvPr>
          <p:cNvPicPr>
            <a:picLocks noChangeAspect="1"/>
          </p:cNvPicPr>
          <p:nvPr/>
        </p:nvPicPr>
        <p:blipFill>
          <a:blip r:embed="rId6"/>
          <a:stretch>
            <a:fillRect/>
          </a:stretch>
        </p:blipFill>
        <p:spPr>
          <a:xfrm>
            <a:off x="8675" y="6077632"/>
            <a:ext cx="12174649" cy="724001"/>
          </a:xfrm>
          <a:prstGeom prst="rect">
            <a:avLst/>
          </a:prstGeom>
        </p:spPr>
      </p:pic>
      <p:pic>
        <p:nvPicPr>
          <p:cNvPr id="9218" name="Picture 2" descr="Identificar - Iconos gratis de usuario">
            <a:extLst>
              <a:ext uri="{FF2B5EF4-FFF2-40B4-BE49-F238E27FC236}">
                <a16:creationId xmlns:a16="http://schemas.microsoft.com/office/drawing/2014/main" id="{C0B0DDD7-8A7E-B8E3-118B-D4B5BD5A61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9645" y="2782023"/>
            <a:ext cx="1861398" cy="1861398"/>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a:extLst>
              <a:ext uri="{FF2B5EF4-FFF2-40B4-BE49-F238E27FC236}">
                <a16:creationId xmlns:a16="http://schemas.microsoft.com/office/drawing/2014/main" id="{231C0864-B85F-F0CF-652B-717E782CF44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760148" y="5355651"/>
            <a:ext cx="812693" cy="812693"/>
          </a:xfrm>
          <a:prstGeom prst="ellipse">
            <a:avLst/>
          </a:prstGeom>
        </p:spPr>
      </p:pic>
    </p:spTree>
    <p:extLst>
      <p:ext uri="{BB962C8B-B14F-4D97-AF65-F5344CB8AC3E}">
        <p14:creationId xmlns:p14="http://schemas.microsoft.com/office/powerpoint/2010/main" val="4038459567"/>
      </p:ext>
    </p:extLst>
  </p:cSld>
  <p:clrMapOvr>
    <a:masterClrMapping/>
  </p:clrMapOvr>
  <mc:AlternateContent xmlns:mc="http://schemas.openxmlformats.org/markup-compatibility/2006" xmlns:p14="http://schemas.microsoft.com/office/powerpoint/2010/main">
    <mc:Choice Requires="p14">
      <p:transition spd="slow" p14:dur="2000" advTm="13662"/>
    </mc:Choice>
    <mc:Fallback xmlns="">
      <p:transition spd="slow" advTm="1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aciendo clic en el icono del dedo. haciendo clic en la firma aislada sobre  fondo blanco. 5069337 Vector en Vecteezy">
            <a:extLst>
              <a:ext uri="{FF2B5EF4-FFF2-40B4-BE49-F238E27FC236}">
                <a16:creationId xmlns:a16="http://schemas.microsoft.com/office/drawing/2014/main" id="{3501A978-07A6-172F-53B1-D816272FC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643" y="4026592"/>
            <a:ext cx="2644381" cy="264438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FE35A442-A260-144A-752A-D647976B2307}"/>
              </a:ext>
            </a:extLst>
          </p:cNvPr>
          <p:cNvSpPr txBox="1"/>
          <p:nvPr/>
        </p:nvSpPr>
        <p:spPr>
          <a:xfrm>
            <a:off x="1788455" y="1891765"/>
            <a:ext cx="9501586" cy="663258"/>
          </a:xfrm>
          <a:prstGeom prst="rect">
            <a:avLst/>
          </a:prstGeom>
          <a:noFill/>
        </p:spPr>
        <p:txBody>
          <a:bodyPr wrap="square">
            <a:spAutoFit/>
          </a:bodyPr>
          <a:lstStyle/>
          <a:p>
            <a:pPr marL="220345" marR="1208405" indent="-220980">
              <a:lnSpc>
                <a:spcPct val="107000"/>
              </a:lnSpc>
              <a:spcAft>
                <a:spcPts val="0"/>
              </a:spcAft>
            </a:pPr>
            <a:r>
              <a:rPr lang="es-ES" sz="1800" dirty="0">
                <a:effectLst/>
                <a:latin typeface="Segoe UI Semilight" panose="020B0402040204020203" pitchFamily="34" charset="0"/>
                <a:ea typeface="Segoe UI Semilight" panose="020B0402040204020203" pitchFamily="34" charset="0"/>
              </a:rPr>
              <a:t>5. </a:t>
            </a:r>
            <a:r>
              <a:rPr lang="es-ES" sz="1800" b="1" dirty="0">
                <a:effectLst/>
                <a:latin typeface="Segoe UI Semilight" panose="020B0402040204020203" pitchFamily="34" charset="0"/>
                <a:ea typeface="Segoe UI Semilight" panose="020B0402040204020203" pitchFamily="34" charset="0"/>
              </a:rPr>
              <a:t>Proceda</a:t>
            </a:r>
            <a:r>
              <a:rPr lang="es-ES" sz="1800" b="1" spc="-2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a</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anotar</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su número</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de</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cédula</a:t>
            </a:r>
            <a:r>
              <a:rPr lang="es-ES" sz="1800" b="1" spc="-2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y</a:t>
            </a:r>
            <a:r>
              <a:rPr lang="es-ES" sz="1800" b="1" spc="-10"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de</a:t>
            </a:r>
            <a:r>
              <a:rPr lang="es-ES" sz="1800" b="1" spc="-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clic</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en</a:t>
            </a:r>
            <a:r>
              <a:rPr lang="es-ES" sz="1800" b="1" spc="-10"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el</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espacio</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correo</a:t>
            </a:r>
            <a:r>
              <a:rPr lang="es-ES" sz="1800" b="1" spc="-2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para</a:t>
            </a:r>
            <a:r>
              <a:rPr lang="es-ES" sz="1800" b="1" spc="-15"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que</a:t>
            </a:r>
            <a:r>
              <a:rPr lang="es-ES" b="1" spc="-15" dirty="0">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los campos nombre y apellidos</a:t>
            </a:r>
            <a:r>
              <a:rPr lang="es-ES" sz="1800" b="1" spc="200" dirty="0">
                <a:effectLst/>
                <a:latin typeface="Segoe UI Semilight" panose="020B0402040204020203" pitchFamily="34" charset="0"/>
                <a:ea typeface="Segoe UI Semilight" panose="020B0402040204020203" pitchFamily="34" charset="0"/>
              </a:rPr>
              <a:t> </a:t>
            </a:r>
            <a:r>
              <a:rPr lang="es-ES" sz="1800" b="1" dirty="0">
                <a:effectLst/>
                <a:latin typeface="Segoe UI Semilight" panose="020B0402040204020203" pitchFamily="34" charset="0"/>
                <a:ea typeface="Segoe UI Semilight" panose="020B0402040204020203" pitchFamily="34" charset="0"/>
              </a:rPr>
              <a:t>sean cargados automáticamente.</a:t>
            </a:r>
            <a:endParaRPr lang="es-CR" sz="1800" b="1" dirty="0">
              <a:effectLst/>
              <a:latin typeface="Segoe UI Semilight" panose="020B0402040204020203" pitchFamily="34" charset="0"/>
              <a:ea typeface="Segoe UI Semilight" panose="020B0402040204020203" pitchFamily="34" charset="0"/>
            </a:endParaRPr>
          </a:p>
        </p:txBody>
      </p:sp>
      <p:pic>
        <p:nvPicPr>
          <p:cNvPr id="12" name="Image 31">
            <a:extLst>
              <a:ext uri="{FF2B5EF4-FFF2-40B4-BE49-F238E27FC236}">
                <a16:creationId xmlns:a16="http://schemas.microsoft.com/office/drawing/2014/main" id="{EC1DFAED-06CF-3C3F-1635-330BC53D65D2}"/>
              </a:ext>
            </a:extLst>
          </p:cNvPr>
          <p:cNvPicPr/>
          <p:nvPr/>
        </p:nvPicPr>
        <p:blipFill>
          <a:blip r:embed="rId6" cstate="print"/>
          <a:stretch>
            <a:fillRect/>
          </a:stretch>
        </p:blipFill>
        <p:spPr>
          <a:xfrm>
            <a:off x="3651912" y="2699470"/>
            <a:ext cx="5396123" cy="3159565"/>
          </a:xfrm>
          <a:prstGeom prst="rect">
            <a:avLst/>
          </a:prstGeom>
        </p:spPr>
      </p:pic>
      <p:pic>
        <p:nvPicPr>
          <p:cNvPr id="13" name="Image 33">
            <a:extLst>
              <a:ext uri="{FF2B5EF4-FFF2-40B4-BE49-F238E27FC236}">
                <a16:creationId xmlns:a16="http://schemas.microsoft.com/office/drawing/2014/main" id="{EE0E84AC-DD96-8034-7F39-DA10FEF4C929}"/>
              </a:ext>
            </a:extLst>
          </p:cNvPr>
          <p:cNvPicPr/>
          <p:nvPr/>
        </p:nvPicPr>
        <p:blipFill>
          <a:blip r:embed="rId7" cstate="print"/>
          <a:stretch>
            <a:fillRect/>
          </a:stretch>
        </p:blipFill>
        <p:spPr>
          <a:xfrm>
            <a:off x="720697" y="2835072"/>
            <a:ext cx="994410" cy="957580"/>
          </a:xfrm>
          <a:prstGeom prst="rect">
            <a:avLst/>
          </a:prstGeom>
        </p:spPr>
      </p:pic>
      <p:pic>
        <p:nvPicPr>
          <p:cNvPr id="14" name="Image 32" descr="Resultado de imagen para vectores circulos png">
            <a:extLst>
              <a:ext uri="{FF2B5EF4-FFF2-40B4-BE49-F238E27FC236}">
                <a16:creationId xmlns:a16="http://schemas.microsoft.com/office/drawing/2014/main" id="{1109FEC2-8C8C-DEFA-29E3-E723DE4AE067}"/>
              </a:ext>
            </a:extLst>
          </p:cNvPr>
          <p:cNvPicPr/>
          <p:nvPr/>
        </p:nvPicPr>
        <p:blipFill>
          <a:blip r:embed="rId8" cstate="print"/>
          <a:stretch>
            <a:fillRect/>
          </a:stretch>
        </p:blipFill>
        <p:spPr>
          <a:xfrm>
            <a:off x="305183" y="2123468"/>
            <a:ext cx="2819848" cy="2666202"/>
          </a:xfrm>
          <a:prstGeom prst="rect">
            <a:avLst/>
          </a:prstGeom>
        </p:spPr>
      </p:pic>
      <p:pic>
        <p:nvPicPr>
          <p:cNvPr id="15" name="Image 33">
            <a:extLst>
              <a:ext uri="{FF2B5EF4-FFF2-40B4-BE49-F238E27FC236}">
                <a16:creationId xmlns:a16="http://schemas.microsoft.com/office/drawing/2014/main" id="{AFBC8B36-5DD1-955E-0F87-4927C1F536B5}"/>
              </a:ext>
            </a:extLst>
          </p:cNvPr>
          <p:cNvPicPr/>
          <p:nvPr/>
        </p:nvPicPr>
        <p:blipFill>
          <a:blip r:embed="rId7" cstate="print"/>
          <a:stretch>
            <a:fillRect/>
          </a:stretch>
        </p:blipFill>
        <p:spPr>
          <a:xfrm rot="19367683">
            <a:off x="1054727" y="2998503"/>
            <a:ext cx="1074388" cy="1136874"/>
          </a:xfrm>
          <a:prstGeom prst="rect">
            <a:avLst/>
          </a:prstGeom>
        </p:spPr>
      </p:pic>
      <p:pic>
        <p:nvPicPr>
          <p:cNvPr id="17" name="Imagen 16">
            <a:extLst>
              <a:ext uri="{FF2B5EF4-FFF2-40B4-BE49-F238E27FC236}">
                <a16:creationId xmlns:a16="http://schemas.microsoft.com/office/drawing/2014/main" id="{F2790C02-40D3-BCB5-042A-EDCEF5B2C19B}"/>
              </a:ext>
            </a:extLst>
          </p:cNvPr>
          <p:cNvPicPr>
            <a:picLocks noChangeAspect="1"/>
          </p:cNvPicPr>
          <p:nvPr/>
        </p:nvPicPr>
        <p:blipFill>
          <a:blip r:embed="rId9"/>
          <a:stretch>
            <a:fillRect/>
          </a:stretch>
        </p:blipFill>
        <p:spPr>
          <a:xfrm>
            <a:off x="17351" y="6133999"/>
            <a:ext cx="12174649" cy="724001"/>
          </a:xfrm>
          <a:prstGeom prst="rect">
            <a:avLst/>
          </a:prstGeom>
        </p:spPr>
      </p:pic>
      <p:sp>
        <p:nvSpPr>
          <p:cNvPr id="3" name="CuadroTexto 2">
            <a:extLst>
              <a:ext uri="{FF2B5EF4-FFF2-40B4-BE49-F238E27FC236}">
                <a16:creationId xmlns:a16="http://schemas.microsoft.com/office/drawing/2014/main" id="{518378E6-21F7-2B85-BC5F-66F5DE8ABA36}"/>
              </a:ext>
            </a:extLst>
          </p:cNvPr>
          <p:cNvSpPr txBox="1"/>
          <p:nvPr/>
        </p:nvSpPr>
        <p:spPr>
          <a:xfrm>
            <a:off x="9945502" y="3894630"/>
            <a:ext cx="1474007" cy="523220"/>
          </a:xfrm>
          <a:prstGeom prst="rect">
            <a:avLst/>
          </a:prstGeom>
          <a:solidFill>
            <a:schemeClr val="accent1">
              <a:lumMod val="50000"/>
            </a:schemeClr>
          </a:solidFill>
          <a:ln w="47625">
            <a:solidFill>
              <a:schemeClr val="accent1">
                <a:lumMod val="50000"/>
              </a:schemeClr>
            </a:solidFill>
            <a:prstDash val="dashDot"/>
          </a:ln>
        </p:spPr>
        <p:txBody>
          <a:bodyPr wrap="square" rtlCol="0">
            <a:spAutoFit/>
          </a:bodyPr>
          <a:lstStyle/>
          <a:p>
            <a:r>
              <a:rPr lang="en-US" sz="2800" dirty="0">
                <a:solidFill>
                  <a:schemeClr val="bg1"/>
                </a:solidFill>
              </a:rPr>
              <a:t>Registrar  </a:t>
            </a:r>
          </a:p>
        </p:txBody>
      </p:sp>
      <p:sp>
        <p:nvSpPr>
          <p:cNvPr id="4" name="Flecha: hacia abajo 3">
            <a:extLst>
              <a:ext uri="{FF2B5EF4-FFF2-40B4-BE49-F238E27FC236}">
                <a16:creationId xmlns:a16="http://schemas.microsoft.com/office/drawing/2014/main" id="{015850FF-1B4C-CE6D-D1E2-B1FD7CA99DFA}"/>
              </a:ext>
            </a:extLst>
          </p:cNvPr>
          <p:cNvSpPr/>
          <p:nvPr/>
        </p:nvSpPr>
        <p:spPr>
          <a:xfrm>
            <a:off x="10209479" y="2564295"/>
            <a:ext cx="756730" cy="9575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Personaje de dibujos animados que completa el formulario en la encuesta o  lista de verificación. Prueba de escritura de hombre, firma de ilustración  plana de documento comercial o médico | Vector Gratis">
            <a:extLst>
              <a:ext uri="{FF2B5EF4-FFF2-40B4-BE49-F238E27FC236}">
                <a16:creationId xmlns:a16="http://schemas.microsoft.com/office/drawing/2014/main" id="{CE4104AB-A01D-8F00-5013-D9DE62392A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560" y="4444932"/>
            <a:ext cx="2197094" cy="1681163"/>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BEF5AC51-368F-9CC7-7C6E-07B59AD4055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00340" t="-100340" r="-100340" b="-100340"/>
          <a:stretch>
            <a:fillRect/>
          </a:stretch>
        </p:blipFill>
        <p:spPr>
          <a:xfrm>
            <a:off x="9165266" y="5209943"/>
            <a:ext cx="1221963" cy="1221963"/>
          </a:xfrm>
          <a:prstGeom prst="ellipse">
            <a:avLst/>
          </a:prstGeom>
        </p:spPr>
      </p:pic>
    </p:spTree>
    <p:extLst>
      <p:ext uri="{BB962C8B-B14F-4D97-AF65-F5344CB8AC3E}">
        <p14:creationId xmlns:p14="http://schemas.microsoft.com/office/powerpoint/2010/main" val="910878959"/>
      </p:ext>
    </p:extLst>
  </p:cSld>
  <p:clrMapOvr>
    <a:masterClrMapping/>
  </p:clrMapOvr>
  <mc:AlternateContent xmlns:mc="http://schemas.openxmlformats.org/markup-compatibility/2006" xmlns:p14="http://schemas.microsoft.com/office/powerpoint/2010/main">
    <mc:Choice Requires="p14">
      <p:transition spd="slow" p14:dur="2000" advTm="16374"/>
    </mc:Choice>
    <mc:Fallback xmlns="">
      <p:transition spd="slow" advTm="1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a:t>
            </a:r>
            <a:r>
              <a:rPr lang="es-CR" sz="4000" dirty="0">
                <a:solidFill>
                  <a:srgbClr val="000000"/>
                </a:solidFill>
                <a:latin typeface="Poppins Ultra-Bold" panose="020B0604020202020204"/>
              </a:rPr>
              <a:t> 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FE35A442-A260-144A-752A-D647976B2307}"/>
              </a:ext>
            </a:extLst>
          </p:cNvPr>
          <p:cNvSpPr txBox="1"/>
          <p:nvPr/>
        </p:nvSpPr>
        <p:spPr>
          <a:xfrm>
            <a:off x="1788455" y="1891765"/>
            <a:ext cx="9501586" cy="663258"/>
          </a:xfrm>
          <a:prstGeom prst="rect">
            <a:avLst/>
          </a:prstGeom>
          <a:noFill/>
        </p:spPr>
        <p:txBody>
          <a:bodyPr wrap="square">
            <a:spAutoFit/>
          </a:bodyPr>
          <a:lstStyle/>
          <a:p>
            <a:pPr marL="220345" marR="1208405" indent="-220980">
              <a:lnSpc>
                <a:spcPct val="107000"/>
              </a:lnSpc>
            </a:pPr>
            <a:r>
              <a:rPr lang="es-ES" dirty="0">
                <a:latin typeface="Segoe UI Semilight" panose="020B0402040204020203" pitchFamily="34" charset="0"/>
                <a:ea typeface="Segoe UI Semilight" panose="020B0402040204020203" pitchFamily="34" charset="0"/>
              </a:rPr>
              <a:t>6</a:t>
            </a:r>
            <a:r>
              <a:rPr lang="es-ES" sz="180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Anotar</a:t>
            </a:r>
            <a:r>
              <a:rPr lang="es-ES" sz="1800" b="1" spc="1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1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correo</a:t>
            </a:r>
            <a:r>
              <a:rPr lang="es-ES" sz="1800" b="1" spc="1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electrónico PERSONAL </a:t>
            </a:r>
            <a:r>
              <a:rPr lang="es-ES" sz="1800" b="1" spc="1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a:t>
            </a:r>
            <a:r>
              <a:rPr lang="es-ES" sz="1800" b="1" spc="1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uso</a:t>
            </a:r>
            <a:r>
              <a:rPr lang="es-ES" sz="1800" b="1" spc="1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para</a:t>
            </a:r>
            <a:r>
              <a:rPr lang="es-ES" sz="1800" b="1" spc="1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que</a:t>
            </a:r>
            <a:r>
              <a:rPr lang="es-ES" sz="1800" b="1" spc="1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le</a:t>
            </a:r>
            <a:r>
              <a:rPr lang="es-ES" sz="1800" b="1" spc="1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sea</a:t>
            </a:r>
            <a:r>
              <a:rPr lang="es-ES" sz="1800" b="1" spc="1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enviado</a:t>
            </a:r>
            <a:r>
              <a:rPr lang="es-ES" sz="1800" b="1" spc="1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14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código</a:t>
            </a:r>
            <a:r>
              <a:rPr lang="es-ES" sz="1800" b="1" spc="1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y</a:t>
            </a:r>
            <a:r>
              <a:rPr lang="es-ES" sz="1800" b="1" spc="1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pueda terminar el registro</a:t>
            </a:r>
            <a:r>
              <a:rPr lang="es-ES" sz="1800" spc="0" dirty="0">
                <a:effectLst/>
                <a:latin typeface="Segoe UI Semilight" panose="020B0402040204020203" pitchFamily="34" charset="0"/>
                <a:ea typeface="Segoe UI Semilight" panose="020B0402040204020203" pitchFamily="34" charset="0"/>
              </a:rPr>
              <a:t>.</a:t>
            </a:r>
            <a:endParaRPr lang="es-CR" sz="1800" spc="0" dirty="0">
              <a:effectLst/>
              <a:latin typeface="Segoe UI Semilight" panose="020B0402040204020203" pitchFamily="34" charset="0"/>
              <a:ea typeface="Segoe UI Semilight" panose="020B0402040204020203" pitchFamily="34" charset="0"/>
            </a:endParaRPr>
          </a:p>
        </p:txBody>
      </p:sp>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pic>
        <p:nvPicPr>
          <p:cNvPr id="3" name="Image 28">
            <a:extLst>
              <a:ext uri="{FF2B5EF4-FFF2-40B4-BE49-F238E27FC236}">
                <a16:creationId xmlns:a16="http://schemas.microsoft.com/office/drawing/2014/main" id="{D7FC5556-A1E4-FC5A-6087-CFC831F87266}"/>
              </a:ext>
            </a:extLst>
          </p:cNvPr>
          <p:cNvPicPr/>
          <p:nvPr/>
        </p:nvPicPr>
        <p:blipFill>
          <a:blip r:embed="rId6" cstate="print"/>
          <a:stretch>
            <a:fillRect/>
          </a:stretch>
        </p:blipFill>
        <p:spPr>
          <a:xfrm>
            <a:off x="1655445" y="2826604"/>
            <a:ext cx="6191104" cy="2119960"/>
          </a:xfrm>
          <a:prstGeom prst="rect">
            <a:avLst/>
          </a:prstGeom>
        </p:spPr>
      </p:pic>
      <p:pic>
        <p:nvPicPr>
          <p:cNvPr id="6" name="Imagen 5">
            <a:extLst>
              <a:ext uri="{FF2B5EF4-FFF2-40B4-BE49-F238E27FC236}">
                <a16:creationId xmlns:a16="http://schemas.microsoft.com/office/drawing/2014/main" id="{6B014C15-8A9C-84A3-06BE-F31B55C1725D}"/>
              </a:ext>
            </a:extLst>
          </p:cNvPr>
          <p:cNvPicPr>
            <a:picLocks noChangeAspect="1"/>
          </p:cNvPicPr>
          <p:nvPr/>
        </p:nvPicPr>
        <p:blipFill>
          <a:blip r:embed="rId7"/>
          <a:stretch>
            <a:fillRect/>
          </a:stretch>
        </p:blipFill>
        <p:spPr>
          <a:xfrm>
            <a:off x="17351" y="6133999"/>
            <a:ext cx="12174649" cy="724001"/>
          </a:xfrm>
          <a:prstGeom prst="rect">
            <a:avLst/>
          </a:prstGeom>
        </p:spPr>
      </p:pic>
      <p:pic>
        <p:nvPicPr>
          <p:cNvPr id="10242" name="Picture 2" descr="Stickers de Correo gratuitos,+165 stickers (SVG, PNG) | Flaticon">
            <a:extLst>
              <a:ext uri="{FF2B5EF4-FFF2-40B4-BE49-F238E27FC236}">
                <a16:creationId xmlns:a16="http://schemas.microsoft.com/office/drawing/2014/main" id="{6E481353-5C9E-8AD2-812E-A751B18BAA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9017" y="2594525"/>
            <a:ext cx="2352039" cy="2352039"/>
          </a:xfrm>
          <a:prstGeom prst="rect">
            <a:avLst/>
          </a:prstGeom>
          <a:noFill/>
          <a:extLst>
            <a:ext uri="{909E8E84-426E-40DD-AFC4-6F175D3DCCD1}">
              <a14:hiddenFill xmlns:a14="http://schemas.microsoft.com/office/drawing/2010/main">
                <a:solidFill>
                  <a:srgbClr val="FFFFFF"/>
                </a:solidFill>
              </a14:hiddenFill>
            </a:ext>
          </a:extLst>
        </p:spPr>
      </p:pic>
      <p:pic>
        <p:nvPicPr>
          <p:cNvPr id="32" name="Audio 31">
            <a:hlinkClick r:id="" action="ppaction://media"/>
            <a:extLst>
              <a:ext uri="{FF2B5EF4-FFF2-40B4-BE49-F238E27FC236}">
                <a16:creationId xmlns:a16="http://schemas.microsoft.com/office/drawing/2014/main" id="{5EE3D37C-0F1D-94B1-68D3-8B8F9D8517B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717618" y="5298558"/>
            <a:ext cx="945518" cy="945518"/>
          </a:xfrm>
          <a:prstGeom prst="ellipse">
            <a:avLst/>
          </a:prstGeom>
        </p:spPr>
      </p:pic>
    </p:spTree>
    <p:extLst>
      <p:ext uri="{BB962C8B-B14F-4D97-AF65-F5344CB8AC3E}">
        <p14:creationId xmlns:p14="http://schemas.microsoft.com/office/powerpoint/2010/main" val="3935891703"/>
      </p:ext>
    </p:extLst>
  </p:cSld>
  <p:clrMapOvr>
    <a:masterClrMapping/>
  </p:clrMapOvr>
  <mc:AlternateContent xmlns:mc="http://schemas.openxmlformats.org/markup-compatibility/2006" xmlns:p14="http://schemas.microsoft.com/office/powerpoint/2010/main">
    <mc:Choice Requires="p14">
      <p:transition spd="slow" p14:dur="2000" advTm="10448"/>
    </mc:Choice>
    <mc:Fallback xmlns="">
      <p:transition spd="slow" advTm="1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C1E34F8-9B00-B6BA-2A2F-2A770428D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1503" y="3215994"/>
            <a:ext cx="3018788" cy="254786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6" cstate="print"/>
          <a:stretch>
            <a:fillRect/>
          </a:stretch>
        </p:blipFill>
        <p:spPr>
          <a:xfrm>
            <a:off x="8649017" y="2792811"/>
            <a:ext cx="994410" cy="957580"/>
          </a:xfrm>
          <a:prstGeom prst="rect">
            <a:avLst/>
          </a:prstGeom>
        </p:spPr>
      </p:pic>
      <p:sp>
        <p:nvSpPr>
          <p:cNvPr id="6" name="CuadroTexto 5">
            <a:extLst>
              <a:ext uri="{FF2B5EF4-FFF2-40B4-BE49-F238E27FC236}">
                <a16:creationId xmlns:a16="http://schemas.microsoft.com/office/drawing/2014/main" id="{00BEC5EB-0CF8-637F-4331-65152EB3BA58}"/>
              </a:ext>
            </a:extLst>
          </p:cNvPr>
          <p:cNvSpPr txBox="1"/>
          <p:nvPr/>
        </p:nvSpPr>
        <p:spPr>
          <a:xfrm>
            <a:off x="1875452" y="2232826"/>
            <a:ext cx="7401508" cy="369332"/>
          </a:xfrm>
          <a:prstGeom prst="rect">
            <a:avLst/>
          </a:prstGeom>
          <a:noFill/>
        </p:spPr>
        <p:txBody>
          <a:bodyPr wrap="square">
            <a:spAutoFit/>
          </a:bodyPr>
          <a:lstStyle/>
          <a:p>
            <a:pPr lvl="0">
              <a:buSzPts val="1200"/>
              <a:tabLst>
                <a:tab pos="447040" algn="l"/>
              </a:tabLst>
            </a:pPr>
            <a:r>
              <a:rPr lang="es-ES" sz="1800" spc="0" dirty="0">
                <a:effectLst/>
                <a:latin typeface="Segoe UI Semilight" panose="020B0402040204020203" pitchFamily="34" charset="0"/>
                <a:ea typeface="Segoe UI Semilight" panose="020B0402040204020203" pitchFamily="34" charset="0"/>
              </a:rPr>
              <a:t>7. </a:t>
            </a:r>
            <a:r>
              <a:rPr lang="es-ES" sz="1800" b="1" spc="0" dirty="0">
                <a:effectLst/>
                <a:latin typeface="Segoe UI Semilight" panose="020B0402040204020203" pitchFamily="34" charset="0"/>
                <a:ea typeface="Segoe UI Semilight" panose="020B0402040204020203" pitchFamily="34" charset="0"/>
              </a:rPr>
              <a:t>Una</a:t>
            </a:r>
            <a:r>
              <a:rPr lang="es-ES" sz="1800" b="1" spc="-6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vez</a:t>
            </a:r>
            <a:r>
              <a:rPr lang="es-ES" sz="1800" b="1" spc="-1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finalizado</a:t>
            </a:r>
            <a:r>
              <a:rPr lang="es-ES" sz="1800" b="1" spc="-1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registro,</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proceda</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ingresar</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al</a:t>
            </a:r>
            <a:r>
              <a:rPr lang="es-ES" sz="1800" b="1" spc="-30" dirty="0">
                <a:effectLst/>
                <a:latin typeface="Segoe UI Semilight" panose="020B0402040204020203" pitchFamily="34" charset="0"/>
                <a:ea typeface="Segoe UI Semilight" panose="020B0402040204020203" pitchFamily="34" charset="0"/>
              </a:rPr>
              <a:t> </a:t>
            </a:r>
            <a:r>
              <a:rPr lang="es-ES" sz="1800" b="1" spc="-10" dirty="0">
                <a:effectLst/>
                <a:latin typeface="Segoe UI Semilight" panose="020B0402040204020203" pitchFamily="34" charset="0"/>
                <a:ea typeface="Segoe UI Semilight" panose="020B0402040204020203" pitchFamily="34" charset="0"/>
              </a:rPr>
              <a:t>módulo</a:t>
            </a:r>
            <a:r>
              <a:rPr lang="es-ES" sz="1800" spc="-10" dirty="0">
                <a:effectLst/>
                <a:latin typeface="Segoe UI Semilight" panose="020B0402040204020203" pitchFamily="34" charset="0"/>
                <a:ea typeface="Segoe UI Semilight" panose="020B0402040204020203" pitchFamily="34" charset="0"/>
              </a:rPr>
              <a:t>.</a:t>
            </a:r>
            <a:endParaRPr lang="es-CR" sz="1600" spc="0" dirty="0">
              <a:effectLst/>
              <a:latin typeface="Segoe UI Semilight" panose="020B0402040204020203" pitchFamily="34" charset="0"/>
              <a:ea typeface="Segoe UI Semilight" panose="020B0402040204020203" pitchFamily="34" charset="0"/>
            </a:endParaRPr>
          </a:p>
        </p:txBody>
      </p:sp>
      <p:pic>
        <p:nvPicPr>
          <p:cNvPr id="7" name="Image 39">
            <a:extLst>
              <a:ext uri="{FF2B5EF4-FFF2-40B4-BE49-F238E27FC236}">
                <a16:creationId xmlns:a16="http://schemas.microsoft.com/office/drawing/2014/main" id="{CFC6E04D-A336-E8BE-B781-880EF0B4BE99}"/>
              </a:ext>
            </a:extLst>
          </p:cNvPr>
          <p:cNvPicPr/>
          <p:nvPr/>
        </p:nvPicPr>
        <p:blipFill>
          <a:blip r:embed="rId7" cstate="print"/>
          <a:stretch>
            <a:fillRect/>
          </a:stretch>
        </p:blipFill>
        <p:spPr>
          <a:xfrm>
            <a:off x="3366293" y="2971763"/>
            <a:ext cx="6137056" cy="3036332"/>
          </a:xfrm>
          <a:prstGeom prst="rect">
            <a:avLst/>
          </a:prstGeom>
        </p:spPr>
      </p:pic>
      <p:sp>
        <p:nvSpPr>
          <p:cNvPr id="9" name="CuadroTexto 8">
            <a:extLst>
              <a:ext uri="{FF2B5EF4-FFF2-40B4-BE49-F238E27FC236}">
                <a16:creationId xmlns:a16="http://schemas.microsoft.com/office/drawing/2014/main" id="{87FA4257-D00A-25AF-CB21-1EC32473FE11}"/>
              </a:ext>
            </a:extLst>
          </p:cNvPr>
          <p:cNvSpPr txBox="1"/>
          <p:nvPr/>
        </p:nvSpPr>
        <p:spPr>
          <a:xfrm>
            <a:off x="779351" y="2856716"/>
            <a:ext cx="3214578" cy="2805833"/>
          </a:xfrm>
          <a:prstGeom prst="rect">
            <a:avLst/>
          </a:prstGeom>
          <a:noFill/>
        </p:spPr>
        <p:txBody>
          <a:bodyPr wrap="square">
            <a:spAutoFit/>
          </a:bodyPr>
          <a:lstStyle/>
          <a:p>
            <a:pPr marL="87630" algn="just"/>
            <a:r>
              <a:rPr lang="es-ES" sz="1600" b="1" u="sng" spc="-10" dirty="0">
                <a:effectLst/>
                <a:latin typeface="Segoe UI Semilight" panose="020B0402040204020203" pitchFamily="34" charset="0"/>
                <a:ea typeface="Segoe UI Semilight" panose="020B0402040204020203" pitchFamily="34" charset="0"/>
              </a:rPr>
              <a:t>Importante:</a:t>
            </a:r>
            <a:endParaRPr lang="es-CR" sz="1600" b="1" dirty="0">
              <a:effectLst/>
              <a:latin typeface="Segoe UI Semilight" panose="020B0402040204020203" pitchFamily="34" charset="0"/>
              <a:ea typeface="Segoe UI Semilight" panose="020B0402040204020203" pitchFamily="34" charset="0"/>
            </a:endParaRPr>
          </a:p>
          <a:p>
            <a:pPr marL="87630" marR="995680" algn="just">
              <a:lnSpc>
                <a:spcPct val="107000"/>
              </a:lnSpc>
              <a:spcBef>
                <a:spcPts val="925"/>
              </a:spcBef>
              <a:spcAft>
                <a:spcPts val="0"/>
              </a:spcAft>
            </a:pPr>
            <a:r>
              <a:rPr lang="es-ES" sz="1600" b="1" i="1" dirty="0">
                <a:effectLst/>
                <a:latin typeface="Segoe UI Semilight" panose="020B0402040204020203" pitchFamily="34" charset="0"/>
                <a:ea typeface="Segoe UI Semilight" panose="020B0402040204020203" pitchFamily="34" charset="0"/>
              </a:rPr>
              <a:t>¿Si no recuerda la contraseña ? puede usar la opción Olvidaste la contraseña</a:t>
            </a:r>
            <a:r>
              <a:rPr lang="es-ES" sz="1600" b="1" i="1" spc="-30" dirty="0">
                <a:effectLst/>
                <a:latin typeface="Segoe UI Semilight" panose="020B0402040204020203" pitchFamily="34" charset="0"/>
                <a:ea typeface="Segoe UI Semilight" panose="020B0402040204020203" pitchFamily="34" charset="0"/>
              </a:rPr>
              <a:t> </a:t>
            </a:r>
            <a:r>
              <a:rPr lang="es-ES" sz="1600" b="1" i="1" dirty="0">
                <a:effectLst/>
                <a:latin typeface="Segoe UI Semilight" panose="020B0402040204020203" pitchFamily="34" charset="0"/>
                <a:ea typeface="Segoe UI Semilight" panose="020B0402040204020203" pitchFamily="34" charset="0"/>
              </a:rPr>
              <a:t>Enviar</a:t>
            </a:r>
            <a:r>
              <a:rPr lang="es-ES" sz="1600" b="1" i="1" spc="-30" dirty="0">
                <a:effectLst/>
                <a:latin typeface="Segoe UI Semilight" panose="020B0402040204020203" pitchFamily="34" charset="0"/>
                <a:ea typeface="Segoe UI Semilight" panose="020B0402040204020203" pitchFamily="34" charset="0"/>
              </a:rPr>
              <a:t> </a:t>
            </a:r>
            <a:r>
              <a:rPr lang="es-ES" sz="1600" b="1" i="1" dirty="0">
                <a:effectLst/>
                <a:latin typeface="Segoe UI Semilight" panose="020B0402040204020203" pitchFamily="34" charset="0"/>
                <a:ea typeface="Segoe UI Semilight" panose="020B0402040204020203" pitchFamily="34" charset="0"/>
              </a:rPr>
              <a:t>a</a:t>
            </a:r>
            <a:r>
              <a:rPr lang="es-ES" sz="1600" b="1" i="1" spc="-25" dirty="0">
                <a:effectLst/>
                <a:latin typeface="Segoe UI Semilight" panose="020B0402040204020203" pitchFamily="34" charset="0"/>
                <a:ea typeface="Segoe UI Semilight" panose="020B0402040204020203" pitchFamily="34" charset="0"/>
              </a:rPr>
              <a:t> </a:t>
            </a:r>
            <a:r>
              <a:rPr lang="es-ES" sz="1600" b="1" i="1" dirty="0">
                <a:effectLst/>
                <a:latin typeface="Segoe UI Semilight" panose="020B0402040204020203" pitchFamily="34" charset="0"/>
                <a:ea typeface="Segoe UI Semilight" panose="020B0402040204020203" pitchFamily="34" charset="0"/>
              </a:rPr>
              <a:t>tu correo. Debe colocar su número de cédula y luego dar clic sobre la opción</a:t>
            </a:r>
            <a:endParaRPr lang="es-CR" sz="1600" b="1" i="1" dirty="0">
              <a:effectLst/>
              <a:latin typeface="Segoe UI Semilight" panose="020B0402040204020203" pitchFamily="34" charset="0"/>
              <a:ea typeface="Segoe UI Semilight" panose="020B0402040204020203" pitchFamily="34" charset="0"/>
            </a:endParaRPr>
          </a:p>
        </p:txBody>
      </p:sp>
      <p:pic>
        <p:nvPicPr>
          <p:cNvPr id="12" name="Imagen 11">
            <a:extLst>
              <a:ext uri="{FF2B5EF4-FFF2-40B4-BE49-F238E27FC236}">
                <a16:creationId xmlns:a16="http://schemas.microsoft.com/office/drawing/2014/main" id="{36B77790-1A49-A826-5D60-BE31729673BB}"/>
              </a:ext>
            </a:extLst>
          </p:cNvPr>
          <p:cNvPicPr>
            <a:picLocks noChangeAspect="1"/>
          </p:cNvPicPr>
          <p:nvPr/>
        </p:nvPicPr>
        <p:blipFill>
          <a:blip r:embed="rId8"/>
          <a:stretch>
            <a:fillRect/>
          </a:stretch>
        </p:blipFill>
        <p:spPr>
          <a:xfrm>
            <a:off x="17351" y="6147607"/>
            <a:ext cx="12174649" cy="724001"/>
          </a:xfrm>
          <a:prstGeom prst="rect">
            <a:avLst/>
          </a:prstGeom>
        </p:spPr>
      </p:pic>
      <p:pic>
        <p:nvPicPr>
          <p:cNvPr id="16" name="Audio 15">
            <a:hlinkClick r:id="" action="ppaction://media"/>
            <a:extLst>
              <a:ext uri="{FF2B5EF4-FFF2-40B4-BE49-F238E27FC236}">
                <a16:creationId xmlns:a16="http://schemas.microsoft.com/office/drawing/2014/main" id="{4BEC6145-E1F4-FD12-FEA9-0F3FA48B0BA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0166" t="-40166" r="-40166" b="-40166"/>
          <a:stretch>
            <a:fillRect/>
          </a:stretch>
        </p:blipFill>
        <p:spPr>
          <a:xfrm>
            <a:off x="10679783" y="5589302"/>
            <a:ext cx="732866" cy="732866"/>
          </a:xfrm>
          <a:prstGeom prst="ellipse">
            <a:avLst/>
          </a:prstGeom>
        </p:spPr>
      </p:pic>
    </p:spTree>
    <p:extLst>
      <p:ext uri="{BB962C8B-B14F-4D97-AF65-F5344CB8AC3E}">
        <p14:creationId xmlns:p14="http://schemas.microsoft.com/office/powerpoint/2010/main" val="3828383119"/>
      </p:ext>
    </p:extLst>
  </p:cSld>
  <p:clrMapOvr>
    <a:masterClrMapping/>
  </p:clrMapOvr>
  <mc:AlternateContent xmlns:mc="http://schemas.openxmlformats.org/markup-compatibility/2006" xmlns:p14="http://schemas.microsoft.com/office/powerpoint/2010/main">
    <mc:Choice Requires="p14">
      <p:transition spd="slow" p14:dur="2000" advTm="12741"/>
    </mc:Choice>
    <mc:Fallback xmlns="">
      <p:transition spd="slow" advTm="1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ciendo clic en el icono del dedo. haciendo clic en la firma aislada sobre  fondo blanco. 5069337 Vector en Vecteezy">
            <a:extLst>
              <a:ext uri="{FF2B5EF4-FFF2-40B4-BE49-F238E27FC236}">
                <a16:creationId xmlns:a16="http://schemas.microsoft.com/office/drawing/2014/main" id="{3A237BC5-C533-FF9A-AD8F-CB4778991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5327" y="3838318"/>
            <a:ext cx="2839795" cy="283979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l Hacer Clic En El Icono Del Dedo Puntero De Mano Sobre Fondo Blanco  Vector PNG ,dibujos Iconos De Mano, Iconos Blancos, Iconos De Fondo PNG y  Vector para Descargar Gratis |">
            <a:extLst>
              <a:ext uri="{FF2B5EF4-FFF2-40B4-BE49-F238E27FC236}">
                <a16:creationId xmlns:a16="http://schemas.microsoft.com/office/drawing/2014/main" id="{0FC04D1A-D945-CCEA-F30F-455537B27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76902">
            <a:off x="199832" y="3982699"/>
            <a:ext cx="1762034" cy="176203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409699" y="710393"/>
            <a:ext cx="9515475"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7" cstate="print"/>
          <a:stretch>
            <a:fillRect/>
          </a:stretch>
        </p:blipFill>
        <p:spPr>
          <a:xfrm>
            <a:off x="8649017" y="2792811"/>
            <a:ext cx="994410" cy="957580"/>
          </a:xfrm>
          <a:prstGeom prst="rect">
            <a:avLst/>
          </a:prstGeom>
        </p:spPr>
      </p:pic>
      <p:sp>
        <p:nvSpPr>
          <p:cNvPr id="6" name="CuadroTexto 5">
            <a:extLst>
              <a:ext uri="{FF2B5EF4-FFF2-40B4-BE49-F238E27FC236}">
                <a16:creationId xmlns:a16="http://schemas.microsoft.com/office/drawing/2014/main" id="{00BEC5EB-0CF8-637F-4331-65152EB3BA58}"/>
              </a:ext>
            </a:extLst>
          </p:cNvPr>
          <p:cNvSpPr txBox="1"/>
          <p:nvPr/>
        </p:nvSpPr>
        <p:spPr>
          <a:xfrm>
            <a:off x="634483" y="1943577"/>
            <a:ext cx="10161036" cy="923330"/>
          </a:xfrm>
          <a:prstGeom prst="rect">
            <a:avLst/>
          </a:prstGeom>
          <a:noFill/>
        </p:spPr>
        <p:txBody>
          <a:bodyPr wrap="square">
            <a:spAutoFit/>
          </a:bodyPr>
          <a:lstStyle/>
          <a:p>
            <a:pPr>
              <a:buSzPts val="1200"/>
              <a:tabLst>
                <a:tab pos="447040" algn="l"/>
              </a:tabLst>
            </a:pPr>
            <a:r>
              <a:rPr lang="es-ES" b="1" dirty="0">
                <a:latin typeface="Segoe UI Semilight" panose="020B0402040204020203" pitchFamily="34" charset="0"/>
                <a:ea typeface="Segoe UI Semilight" panose="020B0402040204020203" pitchFamily="34" charset="0"/>
              </a:rPr>
              <a:t>8</a:t>
            </a:r>
            <a:r>
              <a:rPr lang="es-ES" sz="1800" b="1" spc="0" dirty="0">
                <a:effectLst/>
                <a:latin typeface="Segoe UI Semilight" panose="020B0402040204020203" pitchFamily="34" charset="0"/>
                <a:ea typeface="Segoe UI Semilight" panose="020B0402040204020203" pitchFamily="34" charset="0"/>
              </a:rPr>
              <a:t>. El primer paso posterior a ingresar al módulo</a:t>
            </a:r>
            <a:r>
              <a:rPr lang="es-ES" sz="1800" b="1" spc="20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es seleccionar el producto al cual, realizará</a:t>
            </a:r>
            <a:r>
              <a:rPr lang="es-ES" sz="1800" b="1" spc="-6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50" dirty="0">
                <a:effectLst/>
                <a:latin typeface="Segoe UI Semilight" panose="020B0402040204020203" pitchFamily="34" charset="0"/>
                <a:ea typeface="Segoe UI Semilight" panose="020B0402040204020203" pitchFamily="34" charset="0"/>
              </a:rPr>
              <a:t> </a:t>
            </a:r>
            <a:r>
              <a:rPr lang="es-ES" b="1" dirty="0">
                <a:latin typeface="Segoe UI Semilight" panose="020B0402040204020203" pitchFamily="34" charset="0"/>
                <a:ea typeface="Segoe UI Semilight" panose="020B0402040204020203" pitchFamily="34" charset="0"/>
              </a:rPr>
              <a:t>solicitud</a:t>
            </a:r>
            <a:r>
              <a:rPr lang="es-ES" sz="1800" b="1" spc="0" dirty="0">
                <a:effectLst/>
                <a:latin typeface="Segoe UI Semilight" panose="020B0402040204020203" pitchFamily="34" charset="0"/>
                <a:ea typeface="Segoe UI Semilight" panose="020B0402040204020203" pitchFamily="34" charset="0"/>
              </a:rPr>
              <a:t>,</a:t>
            </a:r>
            <a:r>
              <a:rPr lang="es-ES" sz="1800" b="1" spc="-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cual</a:t>
            </a:r>
            <a:r>
              <a:rPr lang="es-ES" sz="1800" b="1" spc="-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siempre</a:t>
            </a:r>
            <a:r>
              <a:rPr lang="es-ES" sz="1800" b="1" spc="-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será</a:t>
            </a:r>
            <a:r>
              <a:rPr lang="es-ES" sz="1800" b="1" spc="-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t>
            </a:r>
            <a:r>
              <a:rPr lang="es-ES" sz="1800" b="1" spc="-5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POSTSECUNDARIA</a:t>
            </a:r>
            <a:r>
              <a:rPr lang="es-ES" sz="1800" b="1" spc="-6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REGULAR</a:t>
            </a:r>
            <a:r>
              <a:rPr lang="es-ES" sz="1800" b="1" spc="-4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y</a:t>
            </a:r>
            <a:r>
              <a:rPr lang="es-ES" sz="1800" b="1" spc="-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dar</a:t>
            </a:r>
            <a:r>
              <a:rPr lang="es-ES" sz="1800" b="1" spc="-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clic en consultar</a:t>
            </a:r>
            <a:endParaRPr lang="es-CR" sz="1800" b="1" spc="0" dirty="0">
              <a:effectLst/>
              <a:latin typeface="Segoe UI Semilight" panose="020B0402040204020203" pitchFamily="34" charset="0"/>
              <a:ea typeface="Segoe UI Semilight" panose="020B0402040204020203" pitchFamily="34" charset="0"/>
            </a:endParaRPr>
          </a:p>
          <a:p>
            <a:pPr lvl="0">
              <a:buSzPts val="1200"/>
              <a:tabLst>
                <a:tab pos="447040" algn="l"/>
              </a:tabLst>
            </a:pPr>
            <a:r>
              <a:rPr lang="es-ES" sz="1800" b="1" spc="0" dirty="0">
                <a:effectLst/>
                <a:latin typeface="Segoe UI Semilight" panose="020B0402040204020203" pitchFamily="34" charset="0"/>
                <a:ea typeface="Segoe UI Semilight" panose="020B0402040204020203" pitchFamily="34" charset="0"/>
              </a:rPr>
              <a:t>Una</a:t>
            </a:r>
            <a:r>
              <a:rPr lang="es-ES" sz="1800" b="1" spc="-6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vez</a:t>
            </a:r>
            <a:r>
              <a:rPr lang="es-ES" sz="1800" b="1" spc="-1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finalizado</a:t>
            </a:r>
            <a:r>
              <a:rPr lang="es-ES" sz="1800" b="1" spc="-1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registro,</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proceda</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ingresar</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al</a:t>
            </a:r>
            <a:r>
              <a:rPr lang="es-ES" sz="1800" b="1" spc="-30" dirty="0">
                <a:effectLst/>
                <a:latin typeface="Segoe UI Semilight" panose="020B0402040204020203" pitchFamily="34" charset="0"/>
                <a:ea typeface="Segoe UI Semilight" panose="020B0402040204020203" pitchFamily="34" charset="0"/>
              </a:rPr>
              <a:t> </a:t>
            </a:r>
            <a:r>
              <a:rPr lang="es-ES" sz="1800" b="1" spc="-10" dirty="0">
                <a:effectLst/>
                <a:latin typeface="Segoe UI Semilight" panose="020B0402040204020203" pitchFamily="34" charset="0"/>
                <a:ea typeface="Segoe UI Semilight" panose="020B0402040204020203" pitchFamily="34" charset="0"/>
              </a:rPr>
              <a:t>módulo.</a:t>
            </a:r>
            <a:endParaRPr lang="es-CR" sz="1600" b="1" spc="0" dirty="0">
              <a:effectLst/>
              <a:latin typeface="Segoe UI Semilight" panose="020B0402040204020203" pitchFamily="34" charset="0"/>
              <a:ea typeface="Segoe UI Semilight" panose="020B0402040204020203" pitchFamily="34" charset="0"/>
            </a:endParaRPr>
          </a:p>
        </p:txBody>
      </p:sp>
      <p:pic>
        <p:nvPicPr>
          <p:cNvPr id="3" name="Image 46">
            <a:extLst>
              <a:ext uri="{FF2B5EF4-FFF2-40B4-BE49-F238E27FC236}">
                <a16:creationId xmlns:a16="http://schemas.microsoft.com/office/drawing/2014/main" id="{5FF3E7E6-13B7-2554-A652-48E03A4AB727}"/>
              </a:ext>
            </a:extLst>
          </p:cNvPr>
          <p:cNvPicPr/>
          <p:nvPr/>
        </p:nvPicPr>
        <p:blipFill>
          <a:blip r:embed="rId8" cstate="print"/>
          <a:stretch>
            <a:fillRect/>
          </a:stretch>
        </p:blipFill>
        <p:spPr>
          <a:xfrm>
            <a:off x="1839814" y="2948263"/>
            <a:ext cx="6159698" cy="2727204"/>
          </a:xfrm>
          <a:prstGeom prst="rect">
            <a:avLst/>
          </a:prstGeom>
        </p:spPr>
      </p:pic>
      <p:pic>
        <p:nvPicPr>
          <p:cNvPr id="8" name="Imagen 7">
            <a:extLst>
              <a:ext uri="{FF2B5EF4-FFF2-40B4-BE49-F238E27FC236}">
                <a16:creationId xmlns:a16="http://schemas.microsoft.com/office/drawing/2014/main" id="{D466FEFF-C2EA-8B1B-3C33-EFD1DE09693A}"/>
              </a:ext>
            </a:extLst>
          </p:cNvPr>
          <p:cNvPicPr>
            <a:picLocks noChangeAspect="1"/>
          </p:cNvPicPr>
          <p:nvPr/>
        </p:nvPicPr>
        <p:blipFill>
          <a:blip r:embed="rId9"/>
          <a:stretch>
            <a:fillRect/>
          </a:stretch>
        </p:blipFill>
        <p:spPr>
          <a:xfrm>
            <a:off x="17351" y="6239407"/>
            <a:ext cx="12174649" cy="724001"/>
          </a:xfrm>
          <a:prstGeom prst="rect">
            <a:avLst/>
          </a:prstGeom>
        </p:spPr>
      </p:pic>
      <p:sp>
        <p:nvSpPr>
          <p:cNvPr id="7" name="CuadroTexto 6">
            <a:extLst>
              <a:ext uri="{FF2B5EF4-FFF2-40B4-BE49-F238E27FC236}">
                <a16:creationId xmlns:a16="http://schemas.microsoft.com/office/drawing/2014/main" id="{2C805588-1E8C-41AE-00FA-9201E419AAF1}"/>
              </a:ext>
            </a:extLst>
          </p:cNvPr>
          <p:cNvSpPr txBox="1"/>
          <p:nvPr/>
        </p:nvSpPr>
        <p:spPr>
          <a:xfrm>
            <a:off x="9448397" y="3741196"/>
            <a:ext cx="1636776" cy="523220"/>
          </a:xfrm>
          <a:prstGeom prst="rect">
            <a:avLst/>
          </a:prstGeom>
          <a:solidFill>
            <a:schemeClr val="accent1">
              <a:lumMod val="50000"/>
              <a:alpha val="96000"/>
            </a:schemeClr>
          </a:solidFill>
          <a:ln w="41275">
            <a:solidFill>
              <a:schemeClr val="accent1">
                <a:lumMod val="50000"/>
              </a:schemeClr>
            </a:solidFill>
            <a:prstDash val="dashDot"/>
          </a:ln>
        </p:spPr>
        <p:txBody>
          <a:bodyPr wrap="square" rtlCol="0">
            <a:spAutoFit/>
          </a:bodyPr>
          <a:lstStyle/>
          <a:p>
            <a:r>
              <a:rPr lang="en-US" sz="2800" dirty="0">
                <a:solidFill>
                  <a:schemeClr val="bg1"/>
                </a:solidFill>
              </a:rPr>
              <a:t>Consultar </a:t>
            </a:r>
          </a:p>
        </p:txBody>
      </p:sp>
      <p:sp>
        <p:nvSpPr>
          <p:cNvPr id="9" name="Flecha: hacia abajo 8">
            <a:extLst>
              <a:ext uri="{FF2B5EF4-FFF2-40B4-BE49-F238E27FC236}">
                <a16:creationId xmlns:a16="http://schemas.microsoft.com/office/drawing/2014/main" id="{F6729BE9-E03A-0B1D-89A6-EAC5F715E832}"/>
              </a:ext>
            </a:extLst>
          </p:cNvPr>
          <p:cNvSpPr/>
          <p:nvPr/>
        </p:nvSpPr>
        <p:spPr>
          <a:xfrm>
            <a:off x="9783875" y="2252264"/>
            <a:ext cx="756730" cy="1293093"/>
          </a:xfrm>
          <a:prstGeom prst="down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Audio 35">
            <a:hlinkClick r:id="" action="ppaction://media"/>
            <a:extLst>
              <a:ext uri="{FF2B5EF4-FFF2-40B4-BE49-F238E27FC236}">
                <a16:creationId xmlns:a16="http://schemas.microsoft.com/office/drawing/2014/main" id="{A93A295C-6FCA-D821-E85E-344BDC252B8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80362" t="-80362" r="-80362" b="-80362"/>
          <a:stretch>
            <a:fillRect/>
          </a:stretch>
        </p:blipFill>
        <p:spPr>
          <a:xfrm>
            <a:off x="10479937" y="5379067"/>
            <a:ext cx="1059580" cy="1059580"/>
          </a:xfrm>
          <a:prstGeom prst="ellipse">
            <a:avLst/>
          </a:prstGeom>
        </p:spPr>
      </p:pic>
    </p:spTree>
    <p:extLst>
      <p:ext uri="{BB962C8B-B14F-4D97-AF65-F5344CB8AC3E}">
        <p14:creationId xmlns:p14="http://schemas.microsoft.com/office/powerpoint/2010/main" val="57540830"/>
      </p:ext>
    </p:extLst>
  </p:cSld>
  <p:clrMapOvr>
    <a:masterClrMapping/>
  </p:clrMapOvr>
  <mc:AlternateContent xmlns:mc="http://schemas.openxmlformats.org/markup-compatibility/2006" xmlns:p14="http://schemas.microsoft.com/office/powerpoint/2010/main">
    <mc:Choice Requires="p14">
      <p:transition spd="slow" p14:dur="2000" advTm="18382"/>
    </mc:Choice>
    <mc:Fallback xmlns="">
      <p:transition spd="slow" advTm="1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9018721" y="2587789"/>
            <a:ext cx="994410" cy="957580"/>
          </a:xfrm>
          <a:prstGeom prst="rect">
            <a:avLst/>
          </a:prstGeom>
        </p:spPr>
      </p:pic>
      <p:sp>
        <p:nvSpPr>
          <p:cNvPr id="7" name="CuadroTexto 6">
            <a:extLst>
              <a:ext uri="{FF2B5EF4-FFF2-40B4-BE49-F238E27FC236}">
                <a16:creationId xmlns:a16="http://schemas.microsoft.com/office/drawing/2014/main" id="{00E4E318-7FF6-8109-9C4F-AEF4E23AFA9A}"/>
              </a:ext>
            </a:extLst>
          </p:cNvPr>
          <p:cNvSpPr txBox="1"/>
          <p:nvPr/>
        </p:nvSpPr>
        <p:spPr>
          <a:xfrm>
            <a:off x="1387927" y="1956627"/>
            <a:ext cx="7990839" cy="369332"/>
          </a:xfrm>
          <a:prstGeom prst="rect">
            <a:avLst/>
          </a:prstGeom>
          <a:noFill/>
        </p:spPr>
        <p:txBody>
          <a:bodyPr wrap="square">
            <a:spAutoFit/>
          </a:bodyPr>
          <a:lstStyle/>
          <a:p>
            <a:pPr lvl="0">
              <a:buSzPts val="1200"/>
              <a:tabLst>
                <a:tab pos="447040" algn="l"/>
              </a:tabLst>
            </a:pPr>
            <a:r>
              <a:rPr lang="es-ES" sz="1800" spc="0" dirty="0">
                <a:effectLst/>
                <a:latin typeface="Segoe UI Semilight" panose="020B0402040204020203" pitchFamily="34" charset="0"/>
                <a:ea typeface="Segoe UI Semilight" panose="020B0402040204020203" pitchFamily="34" charset="0"/>
              </a:rPr>
              <a:t>9.</a:t>
            </a:r>
            <a:r>
              <a:rPr lang="es-ES" sz="1800" b="1" spc="0" dirty="0">
                <a:effectLst/>
                <a:latin typeface="Segoe UI Semilight" panose="020B0402040204020203" pitchFamily="34" charset="0"/>
                <a:ea typeface="Segoe UI Semilight" panose="020B0402040204020203" pitchFamily="34" charset="0"/>
              </a:rPr>
              <a:t>Podrá</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visualizar</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los</a:t>
            </a:r>
            <a:r>
              <a:rPr lang="es-ES" sz="1800" b="1" spc="-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datos</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principales</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y</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luego dar</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clic</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a:t>
            </a:r>
            <a:r>
              <a:rPr lang="es-ES" sz="1800" b="1" spc="-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10" dirty="0">
                <a:effectLst/>
                <a:latin typeface="Segoe UI Semilight" panose="020B0402040204020203" pitchFamily="34" charset="0"/>
                <a:ea typeface="Segoe UI Semilight" panose="020B0402040204020203" pitchFamily="34" charset="0"/>
              </a:rPr>
              <a:t> </a:t>
            </a:r>
            <a:r>
              <a:rPr lang="es-ES" sz="1800" b="1" spc="-20" dirty="0">
                <a:effectLst/>
                <a:latin typeface="Segoe UI Semilight" panose="020B0402040204020203" pitchFamily="34" charset="0"/>
                <a:ea typeface="Segoe UI Semilight" panose="020B0402040204020203" pitchFamily="34" charset="0"/>
              </a:rPr>
              <a:t>lupa</a:t>
            </a:r>
            <a:endParaRPr lang="es-CR" sz="1600" b="1" spc="0" dirty="0">
              <a:effectLst/>
              <a:latin typeface="Segoe UI Semilight" panose="020B0402040204020203" pitchFamily="34" charset="0"/>
              <a:ea typeface="Segoe UI Semilight" panose="020B0402040204020203" pitchFamily="34" charset="0"/>
            </a:endParaRPr>
          </a:p>
        </p:txBody>
      </p:sp>
      <p:pic>
        <p:nvPicPr>
          <p:cNvPr id="8" name="Image 47">
            <a:extLst>
              <a:ext uri="{FF2B5EF4-FFF2-40B4-BE49-F238E27FC236}">
                <a16:creationId xmlns:a16="http://schemas.microsoft.com/office/drawing/2014/main" id="{72315A1D-ACC2-8684-057D-6B70449DB393}"/>
              </a:ext>
            </a:extLst>
          </p:cNvPr>
          <p:cNvPicPr/>
          <p:nvPr/>
        </p:nvPicPr>
        <p:blipFill>
          <a:blip r:embed="rId6" cstate="print"/>
          <a:stretch>
            <a:fillRect/>
          </a:stretch>
        </p:blipFill>
        <p:spPr>
          <a:xfrm>
            <a:off x="886054" y="2383396"/>
            <a:ext cx="7185242" cy="2896997"/>
          </a:xfrm>
          <a:prstGeom prst="rect">
            <a:avLst/>
          </a:prstGeom>
        </p:spPr>
      </p:pic>
      <p:pic>
        <p:nvPicPr>
          <p:cNvPr id="10" name="Imagen 9">
            <a:extLst>
              <a:ext uri="{FF2B5EF4-FFF2-40B4-BE49-F238E27FC236}">
                <a16:creationId xmlns:a16="http://schemas.microsoft.com/office/drawing/2014/main" id="{29B88D1C-3D07-16A5-6A2D-92C1D339F8A9}"/>
              </a:ext>
            </a:extLst>
          </p:cNvPr>
          <p:cNvPicPr>
            <a:picLocks noChangeAspect="1"/>
          </p:cNvPicPr>
          <p:nvPr/>
        </p:nvPicPr>
        <p:blipFill>
          <a:blip r:embed="rId7"/>
          <a:stretch>
            <a:fillRect/>
          </a:stretch>
        </p:blipFill>
        <p:spPr>
          <a:xfrm>
            <a:off x="0" y="6052794"/>
            <a:ext cx="12174649" cy="724001"/>
          </a:xfrm>
          <a:prstGeom prst="rect">
            <a:avLst/>
          </a:prstGeom>
        </p:spPr>
      </p:pic>
      <p:pic>
        <p:nvPicPr>
          <p:cNvPr id="14338" name="Picture 2" descr="Una lupa está en un documento. | Foto Premium">
            <a:extLst>
              <a:ext uri="{FF2B5EF4-FFF2-40B4-BE49-F238E27FC236}">
                <a16:creationId xmlns:a16="http://schemas.microsoft.com/office/drawing/2014/main" id="{732C1D9A-D40D-3C20-0DC2-EAC2B32CB0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0575" y="2527897"/>
            <a:ext cx="2752496" cy="2752496"/>
          </a:xfrm>
          <a:prstGeom prst="rect">
            <a:avLst/>
          </a:prstGeom>
          <a:noFill/>
          <a:extLst>
            <a:ext uri="{909E8E84-426E-40DD-AFC4-6F175D3DCCD1}">
              <a14:hiddenFill xmlns:a14="http://schemas.microsoft.com/office/drawing/2010/main">
                <a:solidFill>
                  <a:srgbClr val="FFFFFF"/>
                </a:solidFill>
              </a14:hiddenFill>
            </a:ext>
          </a:extLst>
        </p:spPr>
      </p:pic>
      <p:pic>
        <p:nvPicPr>
          <p:cNvPr id="47" name="Audio 46">
            <a:hlinkClick r:id="" action="ppaction://media"/>
            <a:extLst>
              <a:ext uri="{FF2B5EF4-FFF2-40B4-BE49-F238E27FC236}">
                <a16:creationId xmlns:a16="http://schemas.microsoft.com/office/drawing/2014/main" id="{81833B46-3C72-998E-A566-638CBC4B38E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6484691"/>
      </p:ext>
    </p:extLst>
  </p:cSld>
  <p:clrMapOvr>
    <a:masterClrMapping/>
  </p:clrMapOvr>
  <mc:AlternateContent xmlns:mc="http://schemas.openxmlformats.org/markup-compatibility/2006" xmlns:p14="http://schemas.microsoft.com/office/powerpoint/2010/main">
    <mc:Choice Requires="p14">
      <p:transition spd="slow" p14:dur="2000" advTm="6930"/>
    </mc:Choice>
    <mc:Fallback xmlns="">
      <p:transition spd="slow" advTm="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4" name="CuadroTexto 3">
            <a:extLst>
              <a:ext uri="{FF2B5EF4-FFF2-40B4-BE49-F238E27FC236}">
                <a16:creationId xmlns:a16="http://schemas.microsoft.com/office/drawing/2014/main" id="{87D80B78-4CBD-B551-97A4-87F41A28DB73}"/>
              </a:ext>
            </a:extLst>
          </p:cNvPr>
          <p:cNvSpPr txBox="1"/>
          <p:nvPr/>
        </p:nvSpPr>
        <p:spPr>
          <a:xfrm>
            <a:off x="933062" y="1844931"/>
            <a:ext cx="10748865" cy="1851148"/>
          </a:xfrm>
          <a:prstGeom prst="rect">
            <a:avLst/>
          </a:prstGeom>
          <a:noFill/>
        </p:spPr>
        <p:txBody>
          <a:bodyPr wrap="square">
            <a:spAutoFit/>
          </a:bodyPr>
          <a:lstStyle/>
          <a:p>
            <a:pPr marR="1161415">
              <a:lnSpc>
                <a:spcPct val="107000"/>
              </a:lnSpc>
              <a:buSzPts val="1200"/>
              <a:tabLst>
                <a:tab pos="443865" algn="l"/>
                <a:tab pos="447675" algn="l"/>
              </a:tabLst>
            </a:pPr>
            <a:r>
              <a:rPr lang="es-ES" sz="1800" b="1" spc="0" dirty="0">
                <a:effectLst/>
                <a:latin typeface="Segoe UI Semilight" panose="020B0402040204020203" pitchFamily="34" charset="0"/>
                <a:ea typeface="Segoe UI Semilight" panose="020B0402040204020203" pitchFamily="34" charset="0"/>
              </a:rPr>
              <a:t>10.Al dar clic en la lupa se le mostrará una alerta, según </a:t>
            </a:r>
            <a:r>
              <a:rPr lang="es-ES" b="1" dirty="0">
                <a:latin typeface="Segoe UI Semilight" panose="020B0402040204020203" pitchFamily="34" charset="0"/>
              </a:rPr>
              <a:t>el estado actual  del registro que haya realizado. En el caso de los estudiantes que tengan algún registro </a:t>
            </a:r>
            <a:r>
              <a:rPr lang="es-ES" sz="1800" dirty="0">
                <a:effectLst/>
                <a:latin typeface="Segoe UI" panose="020B0502040204020203" pitchFamily="34" charset="0"/>
              </a:rPr>
              <a:t>anterior, debe seleccionar la opción, actualizar beca nueva.</a:t>
            </a:r>
            <a:endParaRPr lang="es-ES" sz="1800" dirty="0">
              <a:effectLst/>
              <a:latin typeface="Arial" panose="020B0604020202020204" pitchFamily="34" charset="0"/>
            </a:endParaRPr>
          </a:p>
          <a:p>
            <a:pPr marR="1161415" lvl="0">
              <a:lnSpc>
                <a:spcPct val="107000"/>
              </a:lnSpc>
              <a:spcAft>
                <a:spcPts val="0"/>
              </a:spcAft>
              <a:buSzPts val="1200"/>
              <a:tabLst>
                <a:tab pos="443865" algn="l"/>
                <a:tab pos="447675" algn="l"/>
              </a:tabLst>
            </a:pPr>
            <a:r>
              <a:rPr lang="es-ES" b="1" dirty="0">
                <a:latin typeface="Segoe UI Semilight" panose="020B0402040204020203" pitchFamily="34" charset="0"/>
                <a:ea typeface="Segoe UI Semilight" panose="020B0402040204020203" pitchFamily="34" charset="0"/>
              </a:rPr>
              <a:t>B</a:t>
            </a:r>
            <a:r>
              <a:rPr lang="es-ES" sz="1800" b="1" spc="0" dirty="0">
                <a:effectLst/>
                <a:latin typeface="Segoe UI Semilight" panose="020B0402040204020203" pitchFamily="34" charset="0"/>
                <a:ea typeface="Segoe UI Semilight" panose="020B0402040204020203" pitchFamily="34" charset="0"/>
              </a:rPr>
              <a:t>eca</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nueva:</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esta</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opción</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siempre</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aparece</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cuando</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estudiante</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es</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completamente nuevo en el sistema.</a:t>
            </a:r>
            <a:endParaRPr lang="es-CR" sz="1600" b="1" spc="0" dirty="0">
              <a:effectLst/>
              <a:latin typeface="Segoe UI Semilight" panose="020B0402040204020203" pitchFamily="34" charset="0"/>
              <a:ea typeface="Segoe UI Semilight" panose="020B0402040204020203" pitchFamily="34" charset="0"/>
            </a:endParaRPr>
          </a:p>
          <a:p>
            <a:r>
              <a:rPr lang="es-ES" sz="18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p:txBody>
      </p:sp>
      <p:pic>
        <p:nvPicPr>
          <p:cNvPr id="6" name="Image 53">
            <a:extLst>
              <a:ext uri="{FF2B5EF4-FFF2-40B4-BE49-F238E27FC236}">
                <a16:creationId xmlns:a16="http://schemas.microsoft.com/office/drawing/2014/main" id="{D7A9B923-A3E5-06E2-06E1-00F29A932746}"/>
              </a:ext>
            </a:extLst>
          </p:cNvPr>
          <p:cNvPicPr/>
          <p:nvPr/>
        </p:nvPicPr>
        <p:blipFill>
          <a:blip r:embed="rId6" cstate="print"/>
          <a:stretch>
            <a:fillRect/>
          </a:stretch>
        </p:blipFill>
        <p:spPr>
          <a:xfrm>
            <a:off x="803342" y="3429000"/>
            <a:ext cx="7211527" cy="1964137"/>
          </a:xfrm>
          <a:prstGeom prst="rect">
            <a:avLst/>
          </a:prstGeom>
        </p:spPr>
      </p:pic>
      <p:pic>
        <p:nvPicPr>
          <p:cNvPr id="9" name="Image 54">
            <a:extLst>
              <a:ext uri="{FF2B5EF4-FFF2-40B4-BE49-F238E27FC236}">
                <a16:creationId xmlns:a16="http://schemas.microsoft.com/office/drawing/2014/main" id="{5F4A8C3F-AF76-553A-116B-8D640F98B8B6}"/>
              </a:ext>
            </a:extLst>
          </p:cNvPr>
          <p:cNvPicPr/>
          <p:nvPr/>
        </p:nvPicPr>
        <p:blipFill>
          <a:blip r:embed="rId7" cstate="print"/>
          <a:stretch>
            <a:fillRect/>
          </a:stretch>
        </p:blipFill>
        <p:spPr>
          <a:xfrm>
            <a:off x="1101456" y="5370326"/>
            <a:ext cx="5219700" cy="1331595"/>
          </a:xfrm>
          <a:prstGeom prst="rect">
            <a:avLst/>
          </a:prstGeom>
        </p:spPr>
      </p:pic>
      <p:pic>
        <p:nvPicPr>
          <p:cNvPr id="11" name="Imagen 10">
            <a:extLst>
              <a:ext uri="{FF2B5EF4-FFF2-40B4-BE49-F238E27FC236}">
                <a16:creationId xmlns:a16="http://schemas.microsoft.com/office/drawing/2014/main" id="{9B88A6CE-CFD0-235E-7A51-B8A2F688AC7E}"/>
              </a:ext>
            </a:extLst>
          </p:cNvPr>
          <p:cNvPicPr>
            <a:picLocks noChangeAspect="1"/>
          </p:cNvPicPr>
          <p:nvPr/>
        </p:nvPicPr>
        <p:blipFill>
          <a:blip r:embed="rId8"/>
          <a:stretch>
            <a:fillRect/>
          </a:stretch>
        </p:blipFill>
        <p:spPr>
          <a:xfrm>
            <a:off x="40279" y="6133999"/>
            <a:ext cx="12174649" cy="724001"/>
          </a:xfrm>
          <a:prstGeom prst="rect">
            <a:avLst/>
          </a:prstGeom>
        </p:spPr>
      </p:pic>
      <p:pic>
        <p:nvPicPr>
          <p:cNvPr id="5122" name="Picture 2" descr="Aprende a utilizar el Buscador de Google para verificar datos, imágenes y  fuentes en línea">
            <a:extLst>
              <a:ext uri="{FF2B5EF4-FFF2-40B4-BE49-F238E27FC236}">
                <a16:creationId xmlns:a16="http://schemas.microsoft.com/office/drawing/2014/main" id="{6B812DD3-BD26-C36B-0923-F1E653192F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2983" y="3960126"/>
            <a:ext cx="3494226" cy="1964137"/>
          </a:xfrm>
          <a:prstGeom prst="rect">
            <a:avLst/>
          </a:prstGeom>
          <a:noFill/>
          <a:extLst>
            <a:ext uri="{909E8E84-426E-40DD-AFC4-6F175D3DCCD1}">
              <a14:hiddenFill xmlns:a14="http://schemas.microsoft.com/office/drawing/2010/main">
                <a:solidFill>
                  <a:srgbClr val="FFFFFF"/>
                </a:solidFill>
              </a14:hiddenFill>
            </a:ext>
          </a:extLst>
        </p:spPr>
      </p:pic>
      <p:pic>
        <p:nvPicPr>
          <p:cNvPr id="31" name="Audio 30">
            <a:hlinkClick r:id="" action="ppaction://media"/>
            <a:extLst>
              <a:ext uri="{FF2B5EF4-FFF2-40B4-BE49-F238E27FC236}">
                <a16:creationId xmlns:a16="http://schemas.microsoft.com/office/drawing/2014/main" id="{28AFA1F8-DE4E-E393-74FF-6D9C2478376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49323" t="-49323" r="-49323" b="-49323"/>
          <a:stretch>
            <a:fillRect/>
          </a:stretch>
        </p:blipFill>
        <p:spPr>
          <a:xfrm>
            <a:off x="11090544" y="5520615"/>
            <a:ext cx="807295" cy="807295"/>
          </a:xfrm>
          <a:prstGeom prst="ellipse">
            <a:avLst/>
          </a:prstGeom>
        </p:spPr>
      </p:pic>
    </p:spTree>
    <p:extLst>
      <p:ext uri="{BB962C8B-B14F-4D97-AF65-F5344CB8AC3E}">
        <p14:creationId xmlns:p14="http://schemas.microsoft.com/office/powerpoint/2010/main" val="1282207205"/>
      </p:ext>
    </p:extLst>
  </p:cSld>
  <p:clrMapOvr>
    <a:masterClrMapping/>
  </p:clrMapOvr>
  <mc:AlternateContent xmlns:mc="http://schemas.openxmlformats.org/markup-compatibility/2006" xmlns:p14="http://schemas.microsoft.com/office/powerpoint/2010/main">
    <mc:Choice Requires="p14">
      <p:transition spd="slow" p14:dur="2000" advTm="23746"/>
    </mc:Choice>
    <mc:Fallback xmlns="">
      <p:transition spd="slow" advTm="2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398759" y="720956"/>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7" name="CuadroTexto 6">
            <a:extLst>
              <a:ext uri="{FF2B5EF4-FFF2-40B4-BE49-F238E27FC236}">
                <a16:creationId xmlns:a16="http://schemas.microsoft.com/office/drawing/2014/main" id="{215BA39A-9415-EDB1-DC08-B0EEF07E09AB}"/>
              </a:ext>
            </a:extLst>
          </p:cNvPr>
          <p:cNvSpPr txBox="1"/>
          <p:nvPr/>
        </p:nvSpPr>
        <p:spPr>
          <a:xfrm>
            <a:off x="765111" y="1979914"/>
            <a:ext cx="9350440" cy="959622"/>
          </a:xfrm>
          <a:prstGeom prst="rect">
            <a:avLst/>
          </a:prstGeom>
          <a:noFill/>
        </p:spPr>
        <p:txBody>
          <a:bodyPr wrap="square">
            <a:spAutoFit/>
          </a:bodyPr>
          <a:lstStyle/>
          <a:p>
            <a:pPr marR="1083945" lvl="0" algn="just">
              <a:lnSpc>
                <a:spcPct val="107000"/>
              </a:lnSpc>
              <a:spcAft>
                <a:spcPts val="0"/>
              </a:spcAft>
              <a:buSzPts val="1200"/>
              <a:tabLst>
                <a:tab pos="447675" algn="l"/>
              </a:tabLst>
            </a:pPr>
            <a:r>
              <a:rPr lang="es-ES" sz="1800" spc="0" dirty="0">
                <a:effectLst/>
                <a:latin typeface="Segoe UI Semilight" panose="020B0402040204020203" pitchFamily="34" charset="0"/>
                <a:ea typeface="Segoe UI Semilight" panose="020B0402040204020203" pitchFamily="34" charset="0"/>
              </a:rPr>
              <a:t>11.</a:t>
            </a:r>
            <a:r>
              <a:rPr lang="es-ES" sz="1800" b="1" spc="0" dirty="0">
                <a:effectLst/>
                <a:latin typeface="Segoe UI Semilight" panose="020B0402040204020203" pitchFamily="34" charset="0"/>
                <a:ea typeface="Segoe UI Semilight" panose="020B0402040204020203" pitchFamily="34" charset="0"/>
              </a:rPr>
              <a:t>Si se selecciona la opción de Solicitar una Beca Nueva y el estudiante cuenta con una beca  de la Unidad de Becas,  no le va a permitir continuar mostrándose el siguiente </a:t>
            </a:r>
            <a:r>
              <a:rPr lang="es-ES" sz="1800" b="1" spc="-10" dirty="0">
                <a:effectLst/>
                <a:latin typeface="Segoe UI Semilight" panose="020B0402040204020203" pitchFamily="34" charset="0"/>
                <a:ea typeface="Segoe UI Semilight" panose="020B0402040204020203" pitchFamily="34" charset="0"/>
              </a:rPr>
              <a:t>mensaje:</a:t>
            </a:r>
            <a:endParaRPr lang="es-CR" sz="1600" b="1" spc="0" dirty="0">
              <a:effectLst/>
              <a:latin typeface="Segoe UI Semilight" panose="020B0402040204020203" pitchFamily="34" charset="0"/>
              <a:ea typeface="Segoe UI Semilight" panose="020B0402040204020203" pitchFamily="34" charset="0"/>
            </a:endParaRPr>
          </a:p>
        </p:txBody>
      </p:sp>
      <p:pic>
        <p:nvPicPr>
          <p:cNvPr id="8" name="Image 55">
            <a:extLst>
              <a:ext uri="{FF2B5EF4-FFF2-40B4-BE49-F238E27FC236}">
                <a16:creationId xmlns:a16="http://schemas.microsoft.com/office/drawing/2014/main" id="{7854155A-FF28-F551-FBF6-66B23ED7DF2D}"/>
              </a:ext>
            </a:extLst>
          </p:cNvPr>
          <p:cNvPicPr/>
          <p:nvPr/>
        </p:nvPicPr>
        <p:blipFill>
          <a:blip r:embed="rId6" cstate="print"/>
          <a:stretch>
            <a:fillRect/>
          </a:stretch>
        </p:blipFill>
        <p:spPr>
          <a:xfrm>
            <a:off x="989646" y="3087133"/>
            <a:ext cx="3117853" cy="663258"/>
          </a:xfrm>
          <a:prstGeom prst="rect">
            <a:avLst/>
          </a:prstGeom>
        </p:spPr>
      </p:pic>
      <p:sp>
        <p:nvSpPr>
          <p:cNvPr id="11" name="CuadroTexto 10">
            <a:extLst>
              <a:ext uri="{FF2B5EF4-FFF2-40B4-BE49-F238E27FC236}">
                <a16:creationId xmlns:a16="http://schemas.microsoft.com/office/drawing/2014/main" id="{2251E5B4-7ACD-5EBF-CBB0-CA23D65C87AD}"/>
              </a:ext>
            </a:extLst>
          </p:cNvPr>
          <p:cNvSpPr txBox="1"/>
          <p:nvPr/>
        </p:nvSpPr>
        <p:spPr>
          <a:xfrm>
            <a:off x="635032" y="4065188"/>
            <a:ext cx="4687465" cy="2144818"/>
          </a:xfrm>
          <a:prstGeom prst="rect">
            <a:avLst/>
          </a:prstGeom>
          <a:noFill/>
        </p:spPr>
        <p:txBody>
          <a:bodyPr wrap="square">
            <a:spAutoFit/>
          </a:bodyPr>
          <a:lstStyle/>
          <a:p>
            <a:pPr lvl="0">
              <a:buSzPts val="1200"/>
              <a:tabLst>
                <a:tab pos="443865" algn="l"/>
              </a:tabLst>
            </a:pPr>
            <a:r>
              <a:rPr lang="es-ES" sz="1800" b="1" spc="0" dirty="0">
                <a:effectLst/>
                <a:latin typeface="Segoe UI Semilight" panose="020B0402040204020203" pitchFamily="34" charset="0"/>
                <a:ea typeface="Segoe UI Semilight" panose="020B0402040204020203" pitchFamily="34" charset="0"/>
              </a:rPr>
              <a:t>12.Verificación</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datos</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del</a:t>
            </a:r>
            <a:r>
              <a:rPr lang="es-ES" sz="1800" b="1" spc="-35" dirty="0">
                <a:effectLst/>
                <a:latin typeface="Segoe UI Semilight" panose="020B0402040204020203" pitchFamily="34" charset="0"/>
                <a:ea typeface="Segoe UI Semilight" panose="020B0402040204020203" pitchFamily="34" charset="0"/>
              </a:rPr>
              <a:t> </a:t>
            </a:r>
            <a:r>
              <a:rPr lang="es-ES" sz="1800" b="1" spc="-10" dirty="0">
                <a:effectLst/>
                <a:latin typeface="Segoe UI Semilight" panose="020B0402040204020203" pitchFamily="34" charset="0"/>
                <a:ea typeface="Segoe UI Semilight" panose="020B0402040204020203" pitchFamily="34" charset="0"/>
              </a:rPr>
              <a:t>estudiante</a:t>
            </a:r>
            <a:endParaRPr lang="es-CR" sz="1600" b="1" spc="0" dirty="0">
              <a:effectLst/>
              <a:latin typeface="Segoe UI Semilight" panose="020B0402040204020203" pitchFamily="34" charset="0"/>
              <a:ea typeface="Segoe UI Semilight" panose="020B0402040204020203" pitchFamily="34" charset="0"/>
            </a:endParaRPr>
          </a:p>
          <a:p>
            <a:pPr>
              <a:spcBef>
                <a:spcPts val="250"/>
              </a:spcBef>
            </a:pPr>
            <a:r>
              <a:rPr lang="es-ES" sz="1800" b="1" dirty="0">
                <a:effectLst/>
                <a:latin typeface="Segoe UI Semilight" panose="020B0402040204020203" pitchFamily="34" charset="0"/>
                <a:ea typeface="Segoe UI Semilight" panose="020B0402040204020203" pitchFamily="34" charset="0"/>
              </a:rPr>
              <a:t> </a:t>
            </a:r>
            <a:endParaRPr lang="es-CR" sz="1800" b="1" dirty="0">
              <a:effectLst/>
              <a:latin typeface="Segoe UI Semilight" panose="020B0402040204020203" pitchFamily="34" charset="0"/>
              <a:ea typeface="Segoe UI Semilight" panose="020B0402040204020203" pitchFamily="34" charset="0"/>
            </a:endParaRPr>
          </a:p>
          <a:p>
            <a:pPr marR="1120140" lvl="0">
              <a:lnSpc>
                <a:spcPct val="107000"/>
              </a:lnSpc>
              <a:spcAft>
                <a:spcPts val="0"/>
              </a:spcAft>
              <a:buSzPts val="1200"/>
              <a:tabLst>
                <a:tab pos="443865" algn="l"/>
                <a:tab pos="447675" algn="l"/>
              </a:tabLst>
            </a:pPr>
            <a:r>
              <a:rPr lang="es-ES" sz="1800" b="1" spc="0" dirty="0">
                <a:effectLst/>
                <a:latin typeface="Segoe UI Semilight" panose="020B0402040204020203" pitchFamily="34" charset="0"/>
                <a:ea typeface="Segoe UI Semilight" panose="020B0402040204020203" pitchFamily="34" charset="0"/>
              </a:rPr>
              <a:t>13. Anotar</a:t>
            </a:r>
            <a:r>
              <a:rPr lang="es-ES" sz="1800" b="1" spc="1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número</a:t>
            </a:r>
            <a:r>
              <a:rPr lang="es-ES" sz="1800" b="1" spc="1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a:t>
            </a:r>
            <a:r>
              <a:rPr lang="es-ES" sz="1800" b="1" spc="1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cuenta</a:t>
            </a:r>
            <a:r>
              <a:rPr lang="es-ES" sz="1800" b="1" spc="1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cliente,</a:t>
            </a:r>
            <a:r>
              <a:rPr lang="es-ES" sz="1800" b="1" spc="1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cuenta</a:t>
            </a:r>
            <a:r>
              <a:rPr lang="es-ES" sz="1800" b="1" spc="1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IBAN, elegir la </a:t>
            </a:r>
            <a:r>
              <a:rPr lang="es-ES" sz="1800" b="1" spc="18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entidad</a:t>
            </a:r>
            <a:r>
              <a:rPr lang="es-ES" sz="1800" b="1" spc="18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bancaria</a:t>
            </a:r>
            <a:r>
              <a:rPr lang="es-ES" sz="1800" b="1" spc="1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y</a:t>
            </a:r>
            <a:r>
              <a:rPr lang="es-ES" sz="1800" b="1" spc="19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adjuntar</a:t>
            </a:r>
            <a:r>
              <a:rPr lang="es-ES" sz="1800" b="1" spc="1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 formato PDF la certificación de la cuenta bancaria.</a:t>
            </a:r>
            <a:endParaRPr lang="es-CR" sz="1600" b="1" spc="0" dirty="0">
              <a:effectLst/>
              <a:latin typeface="Segoe UI Semilight" panose="020B0402040204020203" pitchFamily="34" charset="0"/>
              <a:ea typeface="Segoe UI Semilight" panose="020B0402040204020203" pitchFamily="34" charset="0"/>
            </a:endParaRPr>
          </a:p>
        </p:txBody>
      </p:sp>
      <p:pic>
        <p:nvPicPr>
          <p:cNvPr id="12" name="Image 61">
            <a:extLst>
              <a:ext uri="{FF2B5EF4-FFF2-40B4-BE49-F238E27FC236}">
                <a16:creationId xmlns:a16="http://schemas.microsoft.com/office/drawing/2014/main" id="{15D454EA-7E7E-B2A2-BD19-FE021B04D34C}"/>
              </a:ext>
            </a:extLst>
          </p:cNvPr>
          <p:cNvPicPr/>
          <p:nvPr/>
        </p:nvPicPr>
        <p:blipFill>
          <a:blip r:embed="rId7" cstate="print"/>
          <a:stretch>
            <a:fillRect/>
          </a:stretch>
        </p:blipFill>
        <p:spPr>
          <a:xfrm>
            <a:off x="5089894" y="2713637"/>
            <a:ext cx="6557293" cy="3417195"/>
          </a:xfrm>
          <a:prstGeom prst="rect">
            <a:avLst/>
          </a:prstGeom>
        </p:spPr>
      </p:pic>
      <p:pic>
        <p:nvPicPr>
          <p:cNvPr id="15" name="Imagen 14">
            <a:extLst>
              <a:ext uri="{FF2B5EF4-FFF2-40B4-BE49-F238E27FC236}">
                <a16:creationId xmlns:a16="http://schemas.microsoft.com/office/drawing/2014/main" id="{C9C07238-049C-FDE0-75E1-3495A8D24AEE}"/>
              </a:ext>
            </a:extLst>
          </p:cNvPr>
          <p:cNvPicPr>
            <a:picLocks noChangeAspect="1"/>
          </p:cNvPicPr>
          <p:nvPr/>
        </p:nvPicPr>
        <p:blipFill>
          <a:blip r:embed="rId8"/>
          <a:stretch>
            <a:fillRect/>
          </a:stretch>
        </p:blipFill>
        <p:spPr>
          <a:xfrm>
            <a:off x="0" y="6250142"/>
            <a:ext cx="12174649" cy="724001"/>
          </a:xfrm>
          <a:prstGeom prst="rect">
            <a:avLst/>
          </a:prstGeom>
        </p:spPr>
      </p:pic>
      <p:pic>
        <p:nvPicPr>
          <p:cNvPr id="8194" name="Picture 2" descr="Estudiante | Vector Premium">
            <a:extLst>
              <a:ext uri="{FF2B5EF4-FFF2-40B4-BE49-F238E27FC236}">
                <a16:creationId xmlns:a16="http://schemas.microsoft.com/office/drawing/2014/main" id="{CB830323-2F63-810F-9296-123FFB557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3427" y="254541"/>
            <a:ext cx="2181225"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AC052F2A-42E9-4B76-EA00-660C1418DD3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5295300"/>
      </p:ext>
    </p:extLst>
  </p:cSld>
  <p:clrMapOvr>
    <a:masterClrMapping/>
  </p:clrMapOvr>
  <mc:AlternateContent xmlns:mc="http://schemas.openxmlformats.org/markup-compatibility/2006" xmlns:p14="http://schemas.microsoft.com/office/powerpoint/2010/main">
    <mc:Choice Requires="p14">
      <p:transition spd="slow" p14:dur="2000" advTm="90832"/>
    </mc:Choice>
    <mc:Fallback xmlns="">
      <p:transition spd="slow" advTm="90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A5EF-5C9A-A47D-D458-5BC30BA9B516}"/>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778788BB-2826-3904-DA57-5FA4DDB36860}"/>
              </a:ext>
            </a:extLst>
          </p:cNvPr>
          <p:cNvSpPr>
            <a:spLocks noGrp="1"/>
          </p:cNvSpPr>
          <p:nvPr>
            <p:ph type="title"/>
          </p:nvPr>
        </p:nvSpPr>
        <p:spPr>
          <a:xfrm>
            <a:off x="972390" y="645025"/>
            <a:ext cx="9859225" cy="880510"/>
          </a:xfrm>
        </p:spPr>
        <p:txBody>
          <a:bodyPr>
            <a:normAutofit/>
          </a:bodyPr>
          <a:lstStyle/>
          <a:p>
            <a:pPr algn="ctr"/>
            <a:r>
              <a:rPr lang="es-CR" b="1" dirty="0">
                <a:effectLst>
                  <a:outerShdw blurRad="38100" dist="38100" dir="2700000" algn="tl">
                    <a:srgbClr val="000000">
                      <a:alpha val="43137"/>
                    </a:srgbClr>
                  </a:outerShdw>
                </a:effectLst>
              </a:rPr>
              <a:t>Recordatorio: </a:t>
            </a:r>
          </a:p>
        </p:txBody>
      </p:sp>
      <p:pic>
        <p:nvPicPr>
          <p:cNvPr id="3" name="Picture 2">
            <a:extLst>
              <a:ext uri="{FF2B5EF4-FFF2-40B4-BE49-F238E27FC236}">
                <a16:creationId xmlns:a16="http://schemas.microsoft.com/office/drawing/2014/main" id="{0E30B925-34CF-192B-A50C-63D2DCB6B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5DB3954-4500-7D97-356C-3309E8C53DDF}"/>
              </a:ext>
            </a:extLst>
          </p:cNvPr>
          <p:cNvPicPr>
            <a:picLocks noChangeAspect="1"/>
          </p:cNvPicPr>
          <p:nvPr/>
        </p:nvPicPr>
        <p:blipFill>
          <a:blip r:embed="rId5"/>
          <a:stretch>
            <a:fillRect/>
          </a:stretch>
        </p:blipFill>
        <p:spPr>
          <a:xfrm>
            <a:off x="17351" y="6118459"/>
            <a:ext cx="12174649" cy="724001"/>
          </a:xfrm>
          <a:prstGeom prst="rect">
            <a:avLst/>
          </a:prstGeom>
        </p:spPr>
      </p:pic>
      <p:sp>
        <p:nvSpPr>
          <p:cNvPr id="2" name="Título 7">
            <a:extLst>
              <a:ext uri="{FF2B5EF4-FFF2-40B4-BE49-F238E27FC236}">
                <a16:creationId xmlns:a16="http://schemas.microsoft.com/office/drawing/2014/main" id="{68626A80-B757-D15E-1AB6-367235A366CC}"/>
              </a:ext>
            </a:extLst>
          </p:cNvPr>
          <p:cNvSpPr txBox="1">
            <a:spLocks/>
          </p:cNvSpPr>
          <p:nvPr/>
        </p:nvSpPr>
        <p:spPr>
          <a:xfrm>
            <a:off x="710621" y="1901828"/>
            <a:ext cx="7616211" cy="412549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sz="8000" b="1" dirty="0">
                <a:effectLst>
                  <a:outerShdw blurRad="38100" dist="38100" dir="2700000" algn="tl">
                    <a:srgbClr val="000000">
                      <a:alpha val="43137"/>
                    </a:srgbClr>
                  </a:outerShdw>
                </a:effectLst>
              </a:rPr>
              <a:t>Su condición socioeconómica  para optar por la beca  debe ser :</a:t>
            </a:r>
          </a:p>
          <a:p>
            <a:endParaRPr lang="es-CR" sz="8000" b="1" dirty="0">
              <a:effectLst>
                <a:outerShdw blurRad="38100" dist="38100" dir="2700000" algn="tl">
                  <a:srgbClr val="000000">
                    <a:alpha val="43137"/>
                  </a:srgbClr>
                </a:outerShdw>
              </a:effectLst>
            </a:endParaRPr>
          </a:p>
          <a:p>
            <a:pPr marL="571500" indent="-571500">
              <a:buFont typeface="Wingdings" panose="05000000000000000000" pitchFamily="2" charset="2"/>
              <a:buChar char="ü"/>
            </a:pPr>
            <a:r>
              <a:rPr lang="es-CR" sz="8000" b="1" dirty="0">
                <a:effectLst>
                  <a:outerShdw blurRad="38100" dist="38100" dir="2700000" algn="tl">
                    <a:srgbClr val="000000">
                      <a:alpha val="43137"/>
                    </a:srgbClr>
                  </a:outerShdw>
                </a:effectLst>
              </a:rPr>
              <a:t>Pobreza extrema</a:t>
            </a:r>
          </a:p>
          <a:p>
            <a:pPr marL="571500" indent="-571500">
              <a:buFont typeface="Wingdings" panose="05000000000000000000" pitchFamily="2" charset="2"/>
              <a:buChar char="ü"/>
            </a:pPr>
            <a:r>
              <a:rPr lang="es-CR" sz="8000" b="1" dirty="0">
                <a:effectLst>
                  <a:outerShdw blurRad="38100" dist="38100" dir="2700000" algn="tl">
                    <a:srgbClr val="000000">
                      <a:alpha val="43137"/>
                    </a:srgbClr>
                  </a:outerShdw>
                </a:effectLst>
              </a:rPr>
              <a:t>Pobreza Básica</a:t>
            </a:r>
          </a:p>
          <a:p>
            <a:pPr marL="571500" indent="-571500">
              <a:buFont typeface="Wingdings" panose="05000000000000000000" pitchFamily="2" charset="2"/>
              <a:buChar char="ü"/>
            </a:pPr>
            <a:r>
              <a:rPr lang="es-CR" sz="8000" b="1" dirty="0">
                <a:effectLst>
                  <a:outerShdw blurRad="38100" dist="38100" dir="2700000" algn="tl">
                    <a:srgbClr val="000000">
                      <a:alpha val="43137"/>
                    </a:srgbClr>
                  </a:outerShdw>
                </a:effectLst>
              </a:rPr>
              <a:t>Vulnerabilidad</a:t>
            </a:r>
          </a:p>
          <a:p>
            <a:pPr algn="ctr"/>
            <a:endParaRPr lang="es-CR" sz="8000" b="1" dirty="0"/>
          </a:p>
          <a:p>
            <a:pPr algn="just"/>
            <a:r>
              <a:rPr lang="es-CR" sz="8000" b="1" dirty="0"/>
              <a:t>Según </a:t>
            </a:r>
            <a:r>
              <a:rPr lang="es-ES" sz="8000" b="1" dirty="0"/>
              <a:t>Sistema Nacional de Información y Registro Único de Beneficiarios del Estado</a:t>
            </a:r>
            <a:r>
              <a:rPr lang="es-CR" sz="8000" b="1" dirty="0"/>
              <a:t> SINIRUBE. </a:t>
            </a:r>
          </a:p>
          <a:p>
            <a:pPr algn="just"/>
            <a:endParaRPr lang="es-CR" sz="8000" b="1" dirty="0"/>
          </a:p>
          <a:p>
            <a:pPr algn="just"/>
            <a:endParaRPr lang="es-CR" sz="8000" dirty="0"/>
          </a:p>
          <a:p>
            <a:pPr algn="just"/>
            <a:r>
              <a:rPr lang="es-CR" sz="8000" dirty="0"/>
              <a:t>Si requiere o debe  actualizar la información de su  Ficha de Información  Social (FIS) debe hacerlo en las instancias del IMAS o EBAIS de su localidad.</a:t>
            </a:r>
          </a:p>
          <a:p>
            <a:pPr algn="ctr"/>
            <a:endParaRPr lang="es-CR" sz="8000" dirty="0"/>
          </a:p>
          <a:p>
            <a:pPr algn="ctr"/>
            <a:r>
              <a:rPr lang="es-CR" sz="8000" dirty="0"/>
              <a:t>Para conocer su condición socioeconómica puede revisarla en la página:</a:t>
            </a:r>
          </a:p>
          <a:p>
            <a:pPr algn="ctr"/>
            <a:endParaRPr lang="es-CR" sz="8000" dirty="0"/>
          </a:p>
          <a:p>
            <a:pPr algn="ctr"/>
            <a:endParaRPr lang="es-CR" sz="8000" dirty="0"/>
          </a:p>
          <a:p>
            <a:pPr algn="ctr"/>
            <a:r>
              <a:rPr lang="es-CR" sz="8000" b="1" dirty="0">
                <a:solidFill>
                  <a:schemeClr val="accent1">
                    <a:lumMod val="75000"/>
                  </a:schemeClr>
                </a:solidFill>
                <a:effectLst>
                  <a:outerShdw blurRad="38100" dist="38100" dir="2700000" algn="tl">
                    <a:srgbClr val="000000">
                      <a:alpha val="43137"/>
                    </a:srgbClr>
                  </a:outerShdw>
                </a:effectLst>
                <a:hlinkClick r:id="rId6">
                  <a:extLst>
                    <a:ext uri="{A12FA001-AC4F-418D-AE19-62706E023703}">
                      <ahyp:hlinkClr xmlns:ahyp="http://schemas.microsoft.com/office/drawing/2018/hyperlinkcolor" val="tx"/>
                    </a:ext>
                  </a:extLst>
                </a:hlinkClick>
              </a:rPr>
              <a:t>https://web.imas.go.cr/autogestion/#/login</a:t>
            </a:r>
            <a:endParaRPr lang="es-CR" sz="8000" b="1" dirty="0">
              <a:solidFill>
                <a:schemeClr val="accent1">
                  <a:lumMod val="75000"/>
                </a:schemeClr>
              </a:solidFill>
              <a:effectLst>
                <a:outerShdw blurRad="38100" dist="38100" dir="2700000" algn="tl">
                  <a:srgbClr val="000000">
                    <a:alpha val="43137"/>
                  </a:srgbClr>
                </a:outerShdw>
              </a:effectLst>
            </a:endParaRPr>
          </a:p>
          <a:p>
            <a:pPr algn="ctr"/>
            <a:endParaRPr lang="es-CR" sz="13500" dirty="0"/>
          </a:p>
          <a:p>
            <a:pPr algn="ctr"/>
            <a:endParaRPr lang="es-CR" dirty="0"/>
          </a:p>
          <a:p>
            <a:pPr algn="ctr"/>
            <a:r>
              <a:rPr lang="es-CR" dirty="0"/>
              <a:t> </a:t>
            </a:r>
          </a:p>
        </p:txBody>
      </p:sp>
      <p:pic>
        <p:nvPicPr>
          <p:cNvPr id="1026" name="Picture 2" descr="SINIRUBE">
            <a:extLst>
              <a:ext uri="{FF2B5EF4-FFF2-40B4-BE49-F238E27FC236}">
                <a16:creationId xmlns:a16="http://schemas.microsoft.com/office/drawing/2014/main" id="{D8046BE8-FA64-E520-1FDA-2E4E15B9B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8082" y="115433"/>
            <a:ext cx="1347066" cy="134706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07863E9-BD92-F50B-0206-2B6159E42349}"/>
              </a:ext>
            </a:extLst>
          </p:cNvPr>
          <p:cNvPicPr>
            <a:picLocks noChangeAspect="1"/>
          </p:cNvPicPr>
          <p:nvPr/>
        </p:nvPicPr>
        <p:blipFill>
          <a:blip r:embed="rId8"/>
          <a:stretch>
            <a:fillRect/>
          </a:stretch>
        </p:blipFill>
        <p:spPr>
          <a:xfrm>
            <a:off x="8784432" y="1525536"/>
            <a:ext cx="2926295" cy="4125490"/>
          </a:xfrm>
          <a:prstGeom prst="rect">
            <a:avLst/>
          </a:prstGeom>
        </p:spPr>
      </p:pic>
      <p:sp>
        <p:nvSpPr>
          <p:cNvPr id="7" name="Flecha: hacia abajo 6">
            <a:extLst>
              <a:ext uri="{FF2B5EF4-FFF2-40B4-BE49-F238E27FC236}">
                <a16:creationId xmlns:a16="http://schemas.microsoft.com/office/drawing/2014/main" id="{46CD3FFB-ED4C-8F91-A2AF-5BEC26E20238}"/>
              </a:ext>
            </a:extLst>
          </p:cNvPr>
          <p:cNvSpPr/>
          <p:nvPr/>
        </p:nvSpPr>
        <p:spPr>
          <a:xfrm rot="14569899">
            <a:off x="7887210" y="3765284"/>
            <a:ext cx="377072" cy="2515652"/>
          </a:xfrm>
          <a:prstGeom prst="down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Audio 46">
            <a:hlinkClick r:id="" action="ppaction://media"/>
            <a:extLst>
              <a:ext uri="{FF2B5EF4-FFF2-40B4-BE49-F238E27FC236}">
                <a16:creationId xmlns:a16="http://schemas.microsoft.com/office/drawing/2014/main" id="{FFF7074E-EA4B-1E0E-C4E6-B81477A1336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454640" y="5008765"/>
            <a:ext cx="1512824" cy="1512824"/>
          </a:xfrm>
          <a:prstGeom prst="ellipse">
            <a:avLst/>
          </a:prstGeom>
        </p:spPr>
      </p:pic>
    </p:spTree>
    <p:extLst>
      <p:ext uri="{BB962C8B-B14F-4D97-AF65-F5344CB8AC3E}">
        <p14:creationId xmlns:p14="http://schemas.microsoft.com/office/powerpoint/2010/main" val="804911097"/>
      </p:ext>
    </p:extLst>
  </p:cSld>
  <p:clrMapOvr>
    <a:masterClrMapping/>
  </p:clrMapOvr>
  <mc:AlternateContent xmlns:mc="http://schemas.openxmlformats.org/markup-compatibility/2006" xmlns:p14="http://schemas.microsoft.com/office/powerpoint/2010/main">
    <mc:Choice Requires="p14">
      <p:transition spd="slow" p14:dur="2000" advTm="50048"/>
    </mc:Choice>
    <mc:Fallback xmlns="">
      <p:transition spd="slow" advTm="5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4" name="CuadroTexto 3">
            <a:extLst>
              <a:ext uri="{FF2B5EF4-FFF2-40B4-BE49-F238E27FC236}">
                <a16:creationId xmlns:a16="http://schemas.microsoft.com/office/drawing/2014/main" id="{DD95CA65-1B0C-451A-82A0-876BB6A9F01E}"/>
              </a:ext>
            </a:extLst>
          </p:cNvPr>
          <p:cNvSpPr txBox="1"/>
          <p:nvPr/>
        </p:nvSpPr>
        <p:spPr>
          <a:xfrm>
            <a:off x="1723831" y="1859108"/>
            <a:ext cx="6097554" cy="369332"/>
          </a:xfrm>
          <a:prstGeom prst="rect">
            <a:avLst/>
          </a:prstGeom>
          <a:noFill/>
        </p:spPr>
        <p:txBody>
          <a:bodyPr wrap="square">
            <a:spAutoFit/>
          </a:bodyPr>
          <a:lstStyle/>
          <a:p>
            <a:pPr lvl="0">
              <a:buSzPts val="1200"/>
              <a:tabLst>
                <a:tab pos="444500" algn="l"/>
              </a:tabLst>
            </a:pPr>
            <a:r>
              <a:rPr lang="es-ES" sz="1800" b="1" spc="0" dirty="0">
                <a:effectLst/>
                <a:latin typeface="Segoe UI Semilight" panose="020B0402040204020203" pitchFamily="34" charset="0"/>
                <a:ea typeface="Segoe UI Semilight" panose="020B0402040204020203" pitchFamily="34" charset="0"/>
              </a:rPr>
              <a:t>14. Verificación</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datos</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del</a:t>
            </a:r>
            <a:r>
              <a:rPr lang="es-ES" sz="1800" b="1" spc="-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administrador</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20" dirty="0">
                <a:effectLst/>
                <a:latin typeface="Segoe UI Semilight" panose="020B0402040204020203" pitchFamily="34" charset="0"/>
                <a:ea typeface="Segoe UI Semilight" panose="020B0402040204020203" pitchFamily="34" charset="0"/>
              </a:rPr>
              <a:t> beca.</a:t>
            </a:r>
            <a:endParaRPr lang="es-CR" sz="1600" b="1" spc="0" dirty="0">
              <a:effectLst/>
              <a:latin typeface="Segoe UI Semilight" panose="020B0402040204020203" pitchFamily="34" charset="0"/>
              <a:ea typeface="Segoe UI Semilight" panose="020B0402040204020203" pitchFamily="34" charset="0"/>
            </a:endParaRPr>
          </a:p>
        </p:txBody>
      </p:sp>
      <p:pic>
        <p:nvPicPr>
          <p:cNvPr id="6" name="Image 67">
            <a:extLst>
              <a:ext uri="{FF2B5EF4-FFF2-40B4-BE49-F238E27FC236}">
                <a16:creationId xmlns:a16="http://schemas.microsoft.com/office/drawing/2014/main" id="{2DBA00B3-A990-0E46-33BF-14793259984F}"/>
              </a:ext>
            </a:extLst>
          </p:cNvPr>
          <p:cNvPicPr/>
          <p:nvPr/>
        </p:nvPicPr>
        <p:blipFill>
          <a:blip r:embed="rId6" cstate="print"/>
          <a:stretch>
            <a:fillRect/>
          </a:stretch>
        </p:blipFill>
        <p:spPr>
          <a:xfrm>
            <a:off x="4420191" y="2363577"/>
            <a:ext cx="6097554" cy="2857393"/>
          </a:xfrm>
          <a:prstGeom prst="rect">
            <a:avLst/>
          </a:prstGeom>
        </p:spPr>
      </p:pic>
      <p:pic>
        <p:nvPicPr>
          <p:cNvPr id="10" name="Imagen 9">
            <a:extLst>
              <a:ext uri="{FF2B5EF4-FFF2-40B4-BE49-F238E27FC236}">
                <a16:creationId xmlns:a16="http://schemas.microsoft.com/office/drawing/2014/main" id="{53C321C8-431F-A7F9-75B2-54BDEAA00F2F}"/>
              </a:ext>
            </a:extLst>
          </p:cNvPr>
          <p:cNvPicPr>
            <a:picLocks noChangeAspect="1"/>
          </p:cNvPicPr>
          <p:nvPr/>
        </p:nvPicPr>
        <p:blipFill>
          <a:blip r:embed="rId7"/>
          <a:stretch>
            <a:fillRect/>
          </a:stretch>
        </p:blipFill>
        <p:spPr>
          <a:xfrm>
            <a:off x="8675" y="6133999"/>
            <a:ext cx="12174649" cy="724001"/>
          </a:xfrm>
          <a:prstGeom prst="rect">
            <a:avLst/>
          </a:prstGeom>
        </p:spPr>
      </p:pic>
      <p:pic>
        <p:nvPicPr>
          <p:cNvPr id="2050" name="Picture 2" descr="personas alrededor un mesa con ordenador portátil con cartas pensando  acerca de finanzas . ai generado 27853656 PNG">
            <a:extLst>
              <a:ext uri="{FF2B5EF4-FFF2-40B4-BE49-F238E27FC236}">
                <a16:creationId xmlns:a16="http://schemas.microsoft.com/office/drawing/2014/main" id="{8F6C9293-29E7-E3DA-B259-527FE4D04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665" y="2363577"/>
            <a:ext cx="3536227" cy="3536227"/>
          </a:xfrm>
          <a:prstGeom prst="rect">
            <a:avLst/>
          </a:prstGeom>
          <a:noFill/>
          <a:extLst>
            <a:ext uri="{909E8E84-426E-40DD-AFC4-6F175D3DCCD1}">
              <a14:hiddenFill xmlns:a14="http://schemas.microsoft.com/office/drawing/2010/main">
                <a:solidFill>
                  <a:srgbClr val="FFFFFF"/>
                </a:solidFill>
              </a14:hiddenFill>
            </a:ext>
          </a:extLst>
        </p:spPr>
      </p:pic>
      <p:pic>
        <p:nvPicPr>
          <p:cNvPr id="42" name="Audio 41">
            <a:hlinkClick r:id="" action="ppaction://media"/>
            <a:extLst>
              <a:ext uri="{FF2B5EF4-FFF2-40B4-BE49-F238E27FC236}">
                <a16:creationId xmlns:a16="http://schemas.microsoft.com/office/drawing/2014/main" id="{9AE36D9E-492E-8501-6ECE-00A8960E2B5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8831" t="-18831" r="-18831" b="-18831"/>
          <a:stretch>
            <a:fillRect/>
          </a:stretch>
        </p:blipFill>
        <p:spPr>
          <a:xfrm>
            <a:off x="11004698" y="5294807"/>
            <a:ext cx="839192" cy="839192"/>
          </a:xfrm>
          <a:prstGeom prst="ellipse">
            <a:avLst/>
          </a:prstGeom>
        </p:spPr>
      </p:pic>
    </p:spTree>
    <p:extLst>
      <p:ext uri="{BB962C8B-B14F-4D97-AF65-F5344CB8AC3E}">
        <p14:creationId xmlns:p14="http://schemas.microsoft.com/office/powerpoint/2010/main" val="2225334517"/>
      </p:ext>
    </p:extLst>
  </p:cSld>
  <p:clrMapOvr>
    <a:masterClrMapping/>
  </p:clrMapOvr>
  <mc:AlternateContent xmlns:mc="http://schemas.openxmlformats.org/markup-compatibility/2006" xmlns:p14="http://schemas.microsoft.com/office/powerpoint/2010/main">
    <mc:Choice Requires="p14">
      <p:transition spd="slow" p14:dur="2000" advTm="9711"/>
    </mc:Choice>
    <mc:Fallback xmlns="">
      <p:transition spd="slow" advTm="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7" name="CuadroTexto 6">
            <a:extLst>
              <a:ext uri="{FF2B5EF4-FFF2-40B4-BE49-F238E27FC236}">
                <a16:creationId xmlns:a16="http://schemas.microsoft.com/office/drawing/2014/main" id="{8C5683E9-E874-DF23-7AA9-F2F34A30410A}"/>
              </a:ext>
            </a:extLst>
          </p:cNvPr>
          <p:cNvSpPr txBox="1"/>
          <p:nvPr/>
        </p:nvSpPr>
        <p:spPr>
          <a:xfrm>
            <a:off x="963431" y="2072090"/>
            <a:ext cx="8402078" cy="2713820"/>
          </a:xfrm>
          <a:prstGeom prst="rect">
            <a:avLst/>
          </a:prstGeom>
          <a:noFill/>
        </p:spPr>
        <p:txBody>
          <a:bodyPr wrap="square">
            <a:spAutoFit/>
          </a:bodyPr>
          <a:lstStyle/>
          <a:p>
            <a:pPr lvl="0">
              <a:buSzPts val="1200"/>
              <a:tabLst>
                <a:tab pos="443865" algn="l"/>
              </a:tabLst>
            </a:pPr>
            <a:r>
              <a:rPr lang="es-ES" spc="0" dirty="0">
                <a:effectLst/>
                <a:latin typeface="Segoe UI Semilight" panose="020B0402040204020203" pitchFamily="34" charset="0"/>
                <a:ea typeface="Segoe UI Semilight" panose="020B0402040204020203" pitchFamily="34" charset="0"/>
              </a:rPr>
              <a:t>15  </a:t>
            </a:r>
            <a:r>
              <a:rPr lang="es-ES" b="1" spc="0" dirty="0">
                <a:effectLst/>
                <a:latin typeface="Segoe UI Semilight" panose="020B0402040204020203" pitchFamily="34" charset="0"/>
                <a:ea typeface="Segoe UI Semilight" panose="020B0402040204020203" pitchFamily="34" charset="0"/>
              </a:rPr>
              <a:t>Cambiar</a:t>
            </a:r>
            <a:r>
              <a:rPr lang="es-ES" b="1" spc="-40" dirty="0">
                <a:effectLst/>
                <a:latin typeface="Segoe UI Semilight" panose="020B0402040204020203" pitchFamily="34" charset="0"/>
                <a:ea typeface="Segoe UI Semilight" panose="020B0402040204020203" pitchFamily="34" charset="0"/>
              </a:rPr>
              <a:t> </a:t>
            </a:r>
            <a:r>
              <a:rPr lang="es-ES" b="1" spc="0" dirty="0">
                <a:effectLst/>
                <a:latin typeface="Segoe UI Semilight" panose="020B0402040204020203" pitchFamily="34" charset="0"/>
                <a:ea typeface="Segoe UI Semilight" panose="020B0402040204020203" pitchFamily="34" charset="0"/>
              </a:rPr>
              <a:t>administrador</a:t>
            </a:r>
            <a:r>
              <a:rPr lang="es-ES" b="1" spc="-15" dirty="0">
                <a:effectLst/>
                <a:latin typeface="Segoe UI Semilight" panose="020B0402040204020203" pitchFamily="34" charset="0"/>
                <a:ea typeface="Segoe UI Semilight" panose="020B0402040204020203" pitchFamily="34" charset="0"/>
              </a:rPr>
              <a:t> </a:t>
            </a:r>
            <a:r>
              <a:rPr lang="es-ES" b="1" spc="0" dirty="0">
                <a:effectLst/>
                <a:latin typeface="Segoe UI Semilight" panose="020B0402040204020203" pitchFamily="34" charset="0"/>
                <a:ea typeface="Segoe UI Semilight" panose="020B0402040204020203" pitchFamily="34" charset="0"/>
              </a:rPr>
              <a:t>de</a:t>
            </a:r>
            <a:r>
              <a:rPr lang="es-ES" b="1" spc="-40" dirty="0">
                <a:effectLst/>
                <a:latin typeface="Segoe UI Semilight" panose="020B0402040204020203" pitchFamily="34" charset="0"/>
                <a:ea typeface="Segoe UI Semilight" panose="020B0402040204020203" pitchFamily="34" charset="0"/>
              </a:rPr>
              <a:t> </a:t>
            </a:r>
            <a:r>
              <a:rPr lang="es-ES" b="1" spc="0" dirty="0">
                <a:effectLst/>
                <a:latin typeface="Segoe UI Semilight" panose="020B0402040204020203" pitchFamily="34" charset="0"/>
                <a:ea typeface="Segoe UI Semilight" panose="020B0402040204020203" pitchFamily="34" charset="0"/>
              </a:rPr>
              <a:t>la</a:t>
            </a:r>
            <a:r>
              <a:rPr lang="es-ES" b="1" spc="-25" dirty="0">
                <a:effectLst/>
                <a:latin typeface="Segoe UI Semilight" panose="020B0402040204020203" pitchFamily="34" charset="0"/>
                <a:ea typeface="Segoe UI Semilight" panose="020B0402040204020203" pitchFamily="34" charset="0"/>
              </a:rPr>
              <a:t> </a:t>
            </a:r>
            <a:r>
              <a:rPr lang="es-ES" b="1" spc="-20" dirty="0">
                <a:effectLst/>
                <a:latin typeface="Segoe UI Semilight" panose="020B0402040204020203" pitchFamily="34" charset="0"/>
                <a:ea typeface="Segoe UI Semilight" panose="020B0402040204020203" pitchFamily="34" charset="0"/>
              </a:rPr>
              <a:t>beca</a:t>
            </a:r>
            <a:endParaRPr lang="es-CR" b="1" spc="0" dirty="0">
              <a:effectLst/>
              <a:latin typeface="Segoe UI Semilight" panose="020B0402040204020203" pitchFamily="34" charset="0"/>
              <a:ea typeface="Segoe UI Semilight" panose="020B0402040204020203" pitchFamily="34" charset="0"/>
            </a:endParaRPr>
          </a:p>
          <a:p>
            <a:pPr>
              <a:spcBef>
                <a:spcPts val="250"/>
              </a:spcBef>
            </a:pPr>
            <a:r>
              <a:rPr lang="es-ES" b="1" dirty="0">
                <a:effectLst/>
                <a:latin typeface="Segoe UI Semilight" panose="020B0402040204020203" pitchFamily="34" charset="0"/>
                <a:ea typeface="Segoe UI Semilight" panose="020B0402040204020203" pitchFamily="34" charset="0"/>
              </a:rPr>
              <a:t> </a:t>
            </a:r>
            <a:endParaRPr lang="es-CR" b="1" dirty="0">
              <a:effectLst/>
              <a:latin typeface="Segoe UI Semilight" panose="020B0402040204020203" pitchFamily="34" charset="0"/>
              <a:ea typeface="Segoe UI Semilight" panose="020B0402040204020203" pitchFamily="34" charset="0"/>
            </a:endParaRPr>
          </a:p>
          <a:p>
            <a:pPr marL="447675" marR="995680">
              <a:lnSpc>
                <a:spcPct val="107000"/>
              </a:lnSpc>
              <a:spcAft>
                <a:spcPts val="0"/>
              </a:spcAft>
            </a:pPr>
            <a:r>
              <a:rPr lang="es-ES" b="1" dirty="0">
                <a:effectLst/>
                <a:latin typeface="Segoe UI Semilight" panose="020B0402040204020203" pitchFamily="34" charset="0"/>
                <a:ea typeface="Segoe UI Semilight" panose="020B0402040204020203" pitchFamily="34" charset="0"/>
              </a:rPr>
              <a:t>En</a:t>
            </a:r>
            <a:r>
              <a:rPr lang="es-ES" b="1" spc="-25"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el</a:t>
            </a:r>
            <a:r>
              <a:rPr lang="es-ES" b="1" spc="-15"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caso</a:t>
            </a:r>
            <a:r>
              <a:rPr lang="es-ES" b="1" spc="-15"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de</a:t>
            </a:r>
            <a:r>
              <a:rPr lang="es-ES" b="1" spc="-15"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los</a:t>
            </a:r>
            <a:r>
              <a:rPr lang="es-ES" b="1" spc="-10"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estudiantes</a:t>
            </a:r>
            <a:r>
              <a:rPr lang="es-ES" b="1" spc="-20"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mayores</a:t>
            </a:r>
            <a:r>
              <a:rPr lang="es-ES" b="1" spc="-20"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de</a:t>
            </a:r>
            <a:r>
              <a:rPr lang="es-ES" b="1" spc="-15"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edad,</a:t>
            </a:r>
            <a:r>
              <a:rPr lang="es-ES" b="1" spc="-20"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los</a:t>
            </a:r>
            <a:r>
              <a:rPr lang="es-ES" b="1" spc="-10"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datos</a:t>
            </a:r>
            <a:r>
              <a:rPr lang="es-ES" b="1" spc="-20"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del</a:t>
            </a:r>
            <a:r>
              <a:rPr lang="es-ES" b="1" spc="-25"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administrador</a:t>
            </a:r>
            <a:r>
              <a:rPr lang="es-ES" b="1" spc="-10"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de</a:t>
            </a:r>
            <a:r>
              <a:rPr lang="es-ES" b="1" spc="-15" dirty="0">
                <a:effectLst/>
                <a:latin typeface="Segoe UI Semilight" panose="020B0402040204020203" pitchFamily="34" charset="0"/>
                <a:ea typeface="Segoe UI Semilight" panose="020B0402040204020203" pitchFamily="34" charset="0"/>
              </a:rPr>
              <a:t> </a:t>
            </a:r>
            <a:r>
              <a:rPr lang="es-ES" b="1" dirty="0">
                <a:effectLst/>
                <a:latin typeface="Segoe UI Semilight" panose="020B0402040204020203" pitchFamily="34" charset="0"/>
                <a:ea typeface="Segoe UI Semilight" panose="020B0402040204020203" pitchFamily="34" charset="0"/>
              </a:rPr>
              <a:t>la beca deben ser los mismos del estudiante.</a:t>
            </a:r>
            <a:endParaRPr lang="es-CR" b="1" dirty="0">
              <a:effectLst/>
              <a:latin typeface="Segoe UI Semilight" panose="020B0402040204020203" pitchFamily="34" charset="0"/>
              <a:ea typeface="Segoe UI Semilight" panose="020B0402040204020203" pitchFamily="34" charset="0"/>
            </a:endParaRPr>
          </a:p>
          <a:p>
            <a:pPr>
              <a:spcBef>
                <a:spcPts val="120"/>
              </a:spcBef>
            </a:pPr>
            <a:r>
              <a:rPr lang="es-ES" b="1" dirty="0">
                <a:effectLst/>
                <a:latin typeface="Segoe UI Semilight" panose="020B0402040204020203" pitchFamily="34" charset="0"/>
                <a:ea typeface="Segoe UI Semilight" panose="020B0402040204020203" pitchFamily="34" charset="0"/>
              </a:rPr>
              <a:t> </a:t>
            </a:r>
            <a:endParaRPr lang="es-CR" b="1" dirty="0">
              <a:effectLst/>
              <a:latin typeface="Segoe UI Semilight" panose="020B0402040204020203" pitchFamily="34" charset="0"/>
              <a:ea typeface="Segoe UI Semilight" panose="020B0402040204020203" pitchFamily="34" charset="0"/>
            </a:endParaRPr>
          </a:p>
          <a:p>
            <a:pPr marL="742950" lvl="1" indent="-285750">
              <a:buSzPts val="1200"/>
              <a:buFont typeface="Segoe UI Semilight" panose="020B0402040204020203" pitchFamily="34" charset="0"/>
              <a:buAutoNum type="alphaLcPeriod"/>
              <a:tabLst>
                <a:tab pos="1181735" algn="l"/>
              </a:tabLst>
            </a:pPr>
            <a:r>
              <a:rPr lang="es-ES" b="1" spc="-5" dirty="0">
                <a:effectLst/>
                <a:latin typeface="Segoe UI Semilight" panose="020B0402040204020203" pitchFamily="34" charset="0"/>
                <a:ea typeface="Segoe UI Semilight" panose="020B0402040204020203" pitchFamily="34" charset="0"/>
              </a:rPr>
              <a:t>Seleccionar</a:t>
            </a:r>
            <a:r>
              <a:rPr lang="es-ES" b="1" spc="-3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check</a:t>
            </a:r>
            <a:r>
              <a:rPr lang="es-ES" b="1" spc="-1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en</a:t>
            </a:r>
            <a:r>
              <a:rPr lang="es-ES" b="1" spc="-3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a:t>
            </a:r>
            <a:r>
              <a:rPr lang="es-ES" b="1" spc="-10"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Modificar</a:t>
            </a:r>
            <a:r>
              <a:rPr lang="es-ES" b="1" spc="-30" dirty="0">
                <a:effectLst/>
                <a:latin typeface="Segoe UI Semilight" panose="020B0402040204020203" pitchFamily="34" charset="0"/>
                <a:ea typeface="Segoe UI Semilight" panose="020B0402040204020203" pitchFamily="34" charset="0"/>
              </a:rPr>
              <a:t> </a:t>
            </a:r>
            <a:r>
              <a:rPr lang="es-ES" b="1" spc="-10" dirty="0">
                <a:effectLst/>
                <a:latin typeface="Segoe UI Semilight" panose="020B0402040204020203" pitchFamily="34" charset="0"/>
                <a:ea typeface="Segoe UI Semilight" panose="020B0402040204020203" pitchFamily="34" charset="0"/>
              </a:rPr>
              <a:t>Administrador</a:t>
            </a:r>
            <a:endParaRPr lang="es-CR" b="1" spc="-5" dirty="0">
              <a:effectLst/>
              <a:latin typeface="Segoe UI Semilight" panose="020B0402040204020203" pitchFamily="34" charset="0"/>
              <a:ea typeface="Segoe UI Semilight" panose="020B0402040204020203" pitchFamily="34" charset="0"/>
            </a:endParaRPr>
          </a:p>
          <a:p>
            <a:pPr marL="742950" lvl="1" indent="-285750">
              <a:spcBef>
                <a:spcPts val="130"/>
              </a:spcBef>
              <a:spcAft>
                <a:spcPts val="0"/>
              </a:spcAft>
              <a:buSzPts val="1200"/>
              <a:buFont typeface="Segoe UI Semilight" panose="020B0402040204020203" pitchFamily="34" charset="0"/>
              <a:buAutoNum type="alphaLcPeriod"/>
              <a:tabLst>
                <a:tab pos="1179830" algn="l"/>
              </a:tabLst>
            </a:pPr>
            <a:r>
              <a:rPr lang="es-ES" b="1" spc="-5" dirty="0">
                <a:effectLst/>
                <a:latin typeface="Segoe UI Semilight" panose="020B0402040204020203" pitchFamily="34" charset="0"/>
                <a:ea typeface="Segoe UI Semilight" panose="020B0402040204020203" pitchFamily="34" charset="0"/>
              </a:rPr>
              <a:t>Seleccionar</a:t>
            </a:r>
            <a:r>
              <a:rPr lang="es-ES" b="1" spc="-45" dirty="0">
                <a:effectLst/>
                <a:latin typeface="Segoe UI Semilight" panose="020B0402040204020203" pitchFamily="34" charset="0"/>
                <a:ea typeface="Segoe UI Semilight" panose="020B0402040204020203" pitchFamily="34" charset="0"/>
              </a:rPr>
              <a:t> </a:t>
            </a:r>
            <a:r>
              <a:rPr lang="es-ES" b="1" spc="-10" dirty="0">
                <a:effectLst/>
                <a:latin typeface="Segoe UI Semilight" panose="020B0402040204020203" pitchFamily="34" charset="0"/>
                <a:ea typeface="Segoe UI Semilight" panose="020B0402040204020203" pitchFamily="34" charset="0"/>
              </a:rPr>
              <a:t>nacionalidad</a:t>
            </a:r>
            <a:endParaRPr lang="es-CR" b="1" spc="-5" dirty="0">
              <a:effectLst/>
              <a:latin typeface="Segoe UI Semilight" panose="020B0402040204020203" pitchFamily="34" charset="0"/>
              <a:ea typeface="Segoe UI Semilight" panose="020B0402040204020203" pitchFamily="34" charset="0"/>
            </a:endParaRPr>
          </a:p>
          <a:p>
            <a:pPr marL="742950" lvl="1" indent="-285750">
              <a:spcBef>
                <a:spcPts val="125"/>
              </a:spcBef>
              <a:spcAft>
                <a:spcPts val="0"/>
              </a:spcAft>
              <a:buSzPts val="1200"/>
              <a:buFont typeface="Segoe UI Semilight" panose="020B0402040204020203" pitchFamily="34" charset="0"/>
              <a:buAutoNum type="alphaLcPeriod"/>
              <a:tabLst>
                <a:tab pos="1181735" algn="l"/>
              </a:tabLst>
            </a:pPr>
            <a:r>
              <a:rPr lang="es-ES" b="1" spc="-5" dirty="0">
                <a:effectLst/>
                <a:latin typeface="Segoe UI Semilight" panose="020B0402040204020203" pitchFamily="34" charset="0"/>
                <a:ea typeface="Segoe UI Semilight" panose="020B0402040204020203" pitchFamily="34" charset="0"/>
              </a:rPr>
              <a:t>Digitar</a:t>
            </a:r>
            <a:r>
              <a:rPr lang="es-ES" b="1" spc="-1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el</a:t>
            </a:r>
            <a:r>
              <a:rPr lang="es-ES" b="1" spc="-1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nuevo</a:t>
            </a:r>
            <a:r>
              <a:rPr lang="es-ES" b="1" spc="-20"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número</a:t>
            </a:r>
            <a:r>
              <a:rPr lang="es-ES" b="1" spc="-30"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de</a:t>
            </a:r>
            <a:r>
              <a:rPr lang="es-ES" b="1" spc="-15" dirty="0">
                <a:effectLst/>
                <a:latin typeface="Segoe UI Semilight" panose="020B0402040204020203" pitchFamily="34" charset="0"/>
                <a:ea typeface="Segoe UI Semilight" panose="020B0402040204020203" pitchFamily="34" charset="0"/>
              </a:rPr>
              <a:t> </a:t>
            </a:r>
            <a:r>
              <a:rPr lang="es-ES" b="1" spc="-10" dirty="0">
                <a:effectLst/>
                <a:latin typeface="Segoe UI Semilight" panose="020B0402040204020203" pitchFamily="34" charset="0"/>
                <a:ea typeface="Segoe UI Semilight" panose="020B0402040204020203" pitchFamily="34" charset="0"/>
              </a:rPr>
              <a:t>cédula</a:t>
            </a:r>
            <a:endParaRPr lang="es-CR" b="1" spc="-5" dirty="0">
              <a:effectLst/>
              <a:latin typeface="Segoe UI Semilight" panose="020B0402040204020203" pitchFamily="34" charset="0"/>
              <a:ea typeface="Segoe UI Semilight" panose="020B0402040204020203" pitchFamily="34" charset="0"/>
            </a:endParaRPr>
          </a:p>
          <a:p>
            <a:pPr marL="742950" lvl="1" indent="-285750">
              <a:spcBef>
                <a:spcPts val="130"/>
              </a:spcBef>
              <a:spcAft>
                <a:spcPts val="0"/>
              </a:spcAft>
              <a:buSzPts val="1200"/>
              <a:buFont typeface="Segoe UI Semilight" panose="020B0402040204020203" pitchFamily="34" charset="0"/>
              <a:buAutoNum type="alphaLcPeriod"/>
              <a:tabLst>
                <a:tab pos="1179195" algn="l"/>
              </a:tabLst>
            </a:pPr>
            <a:r>
              <a:rPr lang="es-ES" b="1" spc="-5" dirty="0">
                <a:effectLst/>
                <a:latin typeface="Segoe UI Semilight" panose="020B0402040204020203" pitchFamily="34" charset="0"/>
                <a:ea typeface="Segoe UI Semilight" panose="020B0402040204020203" pitchFamily="34" charset="0"/>
              </a:rPr>
              <a:t>el</a:t>
            </a:r>
            <a:r>
              <a:rPr lang="es-ES" b="1" spc="-4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sistema mostrará</a:t>
            </a:r>
            <a:r>
              <a:rPr lang="es-ES" b="1" spc="-3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una</a:t>
            </a:r>
            <a:r>
              <a:rPr lang="es-ES" b="1" spc="-10"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alerta</a:t>
            </a:r>
            <a:r>
              <a:rPr lang="es-ES" b="1" spc="-25"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del</a:t>
            </a:r>
            <a:r>
              <a:rPr lang="es-ES" b="1" spc="-20" dirty="0">
                <a:effectLst/>
                <a:latin typeface="Segoe UI Semilight" panose="020B0402040204020203" pitchFamily="34" charset="0"/>
                <a:ea typeface="Segoe UI Semilight" panose="020B0402040204020203" pitchFamily="34" charset="0"/>
              </a:rPr>
              <a:t> </a:t>
            </a:r>
            <a:r>
              <a:rPr lang="es-ES" b="1" spc="-5" dirty="0">
                <a:effectLst/>
                <a:latin typeface="Segoe UI Semilight" panose="020B0402040204020203" pitchFamily="34" charset="0"/>
                <a:ea typeface="Segoe UI Semilight" panose="020B0402040204020203" pitchFamily="34" charset="0"/>
              </a:rPr>
              <a:t>cambio</a:t>
            </a:r>
            <a:r>
              <a:rPr lang="es-ES" b="1" spc="-25" dirty="0">
                <a:effectLst/>
                <a:latin typeface="Segoe UI Semilight" panose="020B0402040204020203" pitchFamily="34" charset="0"/>
                <a:ea typeface="Segoe UI Semilight" panose="020B0402040204020203" pitchFamily="34" charset="0"/>
              </a:rPr>
              <a:t> </a:t>
            </a:r>
            <a:r>
              <a:rPr lang="es-ES" b="1" spc="-10" dirty="0">
                <a:effectLst/>
                <a:latin typeface="Segoe UI Semilight" panose="020B0402040204020203" pitchFamily="34" charset="0"/>
                <a:ea typeface="Segoe UI Semilight" panose="020B0402040204020203" pitchFamily="34" charset="0"/>
              </a:rPr>
              <a:t>realizado</a:t>
            </a:r>
            <a:endParaRPr lang="es-CR" b="1" spc="-5" dirty="0">
              <a:effectLst/>
              <a:latin typeface="Segoe UI Semilight" panose="020B0402040204020203" pitchFamily="34" charset="0"/>
              <a:ea typeface="Segoe UI Semilight" panose="020B0402040204020203" pitchFamily="34" charset="0"/>
            </a:endParaRPr>
          </a:p>
        </p:txBody>
      </p:sp>
      <p:pic>
        <p:nvPicPr>
          <p:cNvPr id="9" name="Imagen 8">
            <a:extLst>
              <a:ext uri="{FF2B5EF4-FFF2-40B4-BE49-F238E27FC236}">
                <a16:creationId xmlns:a16="http://schemas.microsoft.com/office/drawing/2014/main" id="{6AA439B0-0C71-53AE-FBF9-1339573347AE}"/>
              </a:ext>
            </a:extLst>
          </p:cNvPr>
          <p:cNvPicPr>
            <a:picLocks noChangeAspect="1"/>
          </p:cNvPicPr>
          <p:nvPr/>
        </p:nvPicPr>
        <p:blipFill>
          <a:blip r:embed="rId6"/>
          <a:stretch>
            <a:fillRect/>
          </a:stretch>
        </p:blipFill>
        <p:spPr>
          <a:xfrm>
            <a:off x="40279" y="6133999"/>
            <a:ext cx="12174649" cy="724001"/>
          </a:xfrm>
          <a:prstGeom prst="rect">
            <a:avLst/>
          </a:prstGeom>
        </p:spPr>
      </p:pic>
      <p:pic>
        <p:nvPicPr>
          <p:cNvPr id="6146" name="Picture 2" descr="Cambiar El Esquema De Color De Los Iconos De Datos Personales Ilustración  del Vector - Ilustración de configurar, escritorio: 233370418">
            <a:extLst>
              <a:ext uri="{FF2B5EF4-FFF2-40B4-BE49-F238E27FC236}">
                <a16:creationId xmlns:a16="http://schemas.microsoft.com/office/drawing/2014/main" id="{34640BF0-AE53-A6DE-0432-83B13A1435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6236" y="2131867"/>
            <a:ext cx="2714382"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ACDE9801-09AE-1D6C-0F75-EDC0656C6A3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54101" t="-54101" r="-54101" b="-54101"/>
          <a:stretch>
            <a:fillRect/>
          </a:stretch>
        </p:blipFill>
        <p:spPr>
          <a:xfrm>
            <a:off x="10845209" y="5384367"/>
            <a:ext cx="846135" cy="846135"/>
          </a:xfrm>
          <a:prstGeom prst="ellipse">
            <a:avLst/>
          </a:prstGeom>
        </p:spPr>
      </p:pic>
    </p:spTree>
    <p:extLst>
      <p:ext uri="{BB962C8B-B14F-4D97-AF65-F5344CB8AC3E}">
        <p14:creationId xmlns:p14="http://schemas.microsoft.com/office/powerpoint/2010/main" val="2765264373"/>
      </p:ext>
    </p:extLst>
  </p:cSld>
  <p:clrMapOvr>
    <a:masterClrMapping/>
  </p:clrMapOvr>
  <mc:AlternateContent xmlns:mc="http://schemas.openxmlformats.org/markup-compatibility/2006" xmlns:p14="http://schemas.microsoft.com/office/powerpoint/2010/main">
    <mc:Choice Requires="p14">
      <p:transition spd="slow" p14:dur="2000" advTm="28042"/>
    </mc:Choice>
    <mc:Fallback xmlns="">
      <p:transition spd="slow" advTm="2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ágina 2 | Imágenes de Grupo Varias Familias - Descarga gratuita en Freepik">
            <a:extLst>
              <a:ext uri="{FF2B5EF4-FFF2-40B4-BE49-F238E27FC236}">
                <a16:creationId xmlns:a16="http://schemas.microsoft.com/office/drawing/2014/main" id="{2C87B2A8-2009-5D43-583A-A894B9B30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92" y="4222680"/>
            <a:ext cx="2889699" cy="192492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609725" y="710393"/>
            <a:ext cx="885825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5282DDB-E5C4-0A52-7B6C-135DA7F20451}"/>
              </a:ext>
            </a:extLst>
          </p:cNvPr>
          <p:cNvSpPr txBox="1"/>
          <p:nvPr/>
        </p:nvSpPr>
        <p:spPr>
          <a:xfrm>
            <a:off x="738060" y="1815802"/>
            <a:ext cx="11206066" cy="1005788"/>
          </a:xfrm>
          <a:prstGeom prst="rect">
            <a:avLst/>
          </a:prstGeom>
          <a:noFill/>
        </p:spPr>
        <p:txBody>
          <a:bodyPr wrap="square">
            <a:spAutoFit/>
          </a:bodyPr>
          <a:lstStyle/>
          <a:p>
            <a:pPr lvl="0">
              <a:buSzPts val="1200"/>
              <a:tabLst>
                <a:tab pos="443865" algn="l"/>
              </a:tabLst>
            </a:pPr>
            <a:r>
              <a:rPr lang="es-ES" sz="1400" b="1" spc="0" dirty="0">
                <a:effectLst/>
                <a:latin typeface="Segoe UI Semilight" panose="020B0402040204020203" pitchFamily="34" charset="0"/>
                <a:ea typeface="Segoe UI Semilight" panose="020B0402040204020203" pitchFamily="34" charset="0"/>
              </a:rPr>
              <a:t>16.Verificación</a:t>
            </a:r>
            <a:r>
              <a:rPr lang="es-ES" sz="1400" b="1" spc="-20" dirty="0">
                <a:effectLst/>
                <a:latin typeface="Segoe UI Semilight" panose="020B0402040204020203" pitchFamily="34" charset="0"/>
                <a:ea typeface="Segoe UI Semilight" panose="020B0402040204020203" pitchFamily="34" charset="0"/>
              </a:rPr>
              <a:t> </a:t>
            </a:r>
            <a:r>
              <a:rPr lang="es-ES" sz="1400" b="1" spc="0" dirty="0">
                <a:effectLst/>
                <a:latin typeface="Segoe UI Semilight" panose="020B0402040204020203" pitchFamily="34" charset="0"/>
                <a:ea typeface="Segoe UI Semilight" panose="020B0402040204020203" pitchFamily="34" charset="0"/>
              </a:rPr>
              <a:t>de</a:t>
            </a:r>
            <a:r>
              <a:rPr lang="es-ES" sz="1400" b="1" spc="-25" dirty="0">
                <a:effectLst/>
                <a:latin typeface="Segoe UI Semilight" panose="020B0402040204020203" pitchFamily="34" charset="0"/>
                <a:ea typeface="Segoe UI Semilight" panose="020B0402040204020203" pitchFamily="34" charset="0"/>
              </a:rPr>
              <a:t> </a:t>
            </a:r>
            <a:r>
              <a:rPr lang="es-ES" sz="1400" b="1" spc="0" dirty="0">
                <a:effectLst/>
                <a:latin typeface="Segoe UI Semilight" panose="020B0402040204020203" pitchFamily="34" charset="0"/>
                <a:ea typeface="Segoe UI Semilight" panose="020B0402040204020203" pitchFamily="34" charset="0"/>
              </a:rPr>
              <a:t>datos</a:t>
            </a:r>
            <a:r>
              <a:rPr lang="es-ES" sz="1400" b="1" spc="-15" dirty="0">
                <a:effectLst/>
                <a:latin typeface="Segoe UI Semilight" panose="020B0402040204020203" pitchFamily="34" charset="0"/>
                <a:ea typeface="Segoe UI Semilight" panose="020B0402040204020203" pitchFamily="34" charset="0"/>
              </a:rPr>
              <a:t> </a:t>
            </a:r>
            <a:r>
              <a:rPr lang="es-ES" sz="1400" b="1" spc="0" dirty="0">
                <a:effectLst/>
                <a:latin typeface="Segoe UI Semilight" panose="020B0402040204020203" pitchFamily="34" charset="0"/>
                <a:ea typeface="Segoe UI Semilight" panose="020B0402040204020203" pitchFamily="34" charset="0"/>
              </a:rPr>
              <a:t>del</a:t>
            </a:r>
            <a:r>
              <a:rPr lang="es-ES" sz="1400" b="1" spc="-35" dirty="0">
                <a:effectLst/>
                <a:latin typeface="Segoe UI Semilight" panose="020B0402040204020203" pitchFamily="34" charset="0"/>
                <a:ea typeface="Segoe UI Semilight" panose="020B0402040204020203" pitchFamily="34" charset="0"/>
              </a:rPr>
              <a:t> </a:t>
            </a:r>
            <a:r>
              <a:rPr lang="es-ES" sz="1400" b="1" spc="0" dirty="0">
                <a:effectLst/>
                <a:latin typeface="Segoe UI Semilight" panose="020B0402040204020203" pitchFamily="34" charset="0"/>
                <a:ea typeface="Segoe UI Semilight" panose="020B0402040204020203" pitchFamily="34" charset="0"/>
              </a:rPr>
              <a:t>grupo</a:t>
            </a:r>
            <a:r>
              <a:rPr lang="es-ES" sz="1400" b="1" spc="-20" dirty="0">
                <a:effectLst/>
                <a:latin typeface="Segoe UI Semilight" panose="020B0402040204020203" pitchFamily="34" charset="0"/>
                <a:ea typeface="Segoe UI Semilight" panose="020B0402040204020203" pitchFamily="34" charset="0"/>
              </a:rPr>
              <a:t> </a:t>
            </a:r>
            <a:r>
              <a:rPr lang="es-ES" sz="1400" b="1" spc="-10" dirty="0">
                <a:effectLst/>
                <a:latin typeface="Segoe UI Semilight" panose="020B0402040204020203" pitchFamily="34" charset="0"/>
                <a:ea typeface="Segoe UI Semilight" panose="020B0402040204020203" pitchFamily="34" charset="0"/>
              </a:rPr>
              <a:t>familiar</a:t>
            </a:r>
            <a:endParaRPr lang="es-CR" sz="1400" b="1" spc="0" dirty="0">
              <a:effectLst/>
              <a:latin typeface="Segoe UI Semilight" panose="020B0402040204020203" pitchFamily="34" charset="0"/>
              <a:ea typeface="Segoe UI Semilight" panose="020B0402040204020203" pitchFamily="34" charset="0"/>
            </a:endParaRPr>
          </a:p>
          <a:p>
            <a:pPr>
              <a:spcBef>
                <a:spcPts val="250"/>
              </a:spcBef>
            </a:pPr>
            <a:r>
              <a:rPr lang="es-ES" sz="1400" b="1" dirty="0">
                <a:effectLst/>
                <a:latin typeface="Segoe UI Semilight" panose="020B0402040204020203" pitchFamily="34" charset="0"/>
                <a:ea typeface="Segoe UI Semilight" panose="020B0402040204020203" pitchFamily="34" charset="0"/>
              </a:rPr>
              <a:t> </a:t>
            </a:r>
            <a:endParaRPr lang="es-CR" sz="1400" b="1" dirty="0">
              <a:effectLst/>
              <a:latin typeface="Segoe UI Semilight" panose="020B0402040204020203" pitchFamily="34" charset="0"/>
              <a:ea typeface="Segoe UI Semilight" panose="020B0402040204020203" pitchFamily="34" charset="0"/>
            </a:endParaRPr>
          </a:p>
          <a:p>
            <a:pPr marL="447675" marR="1081405" algn="just">
              <a:lnSpc>
                <a:spcPct val="107000"/>
              </a:lnSpc>
              <a:spcAft>
                <a:spcPts val="0"/>
              </a:spcAft>
            </a:pPr>
            <a:r>
              <a:rPr lang="es-ES" sz="1400" b="1" dirty="0">
                <a:effectLst/>
                <a:latin typeface="Segoe UI Semilight" panose="020B0402040204020203" pitchFamily="34" charset="0"/>
                <a:ea typeface="Segoe UI Semilight" panose="020B0402040204020203" pitchFamily="34" charset="0"/>
              </a:rPr>
              <a:t>Ingresar los datos, teléfono de grupo familiar y correo electrónico, acá se hace énfasis en el correo ya que una vez que se ingresa el caso, se envía un correo electrónico al estudiante indicando que su caso fue ingresado con éxito.</a:t>
            </a:r>
            <a:endParaRPr lang="es-CR" sz="1400" b="1" dirty="0">
              <a:effectLst/>
              <a:latin typeface="Segoe UI Semilight" panose="020B0402040204020203" pitchFamily="34" charset="0"/>
              <a:ea typeface="Segoe UI Semilight" panose="020B0402040204020203" pitchFamily="34" charset="0"/>
            </a:endParaRPr>
          </a:p>
        </p:txBody>
      </p:sp>
      <p:pic>
        <p:nvPicPr>
          <p:cNvPr id="6" name="Image 73">
            <a:extLst>
              <a:ext uri="{FF2B5EF4-FFF2-40B4-BE49-F238E27FC236}">
                <a16:creationId xmlns:a16="http://schemas.microsoft.com/office/drawing/2014/main" id="{AFDA3FB2-E959-B36B-1B01-BA3C4CD92860}"/>
              </a:ext>
            </a:extLst>
          </p:cNvPr>
          <p:cNvPicPr/>
          <p:nvPr/>
        </p:nvPicPr>
        <p:blipFill>
          <a:blip r:embed="rId6" cstate="print"/>
          <a:stretch>
            <a:fillRect/>
          </a:stretch>
        </p:blipFill>
        <p:spPr>
          <a:xfrm>
            <a:off x="357503" y="2821590"/>
            <a:ext cx="4867275" cy="1571975"/>
          </a:xfrm>
          <a:prstGeom prst="rect">
            <a:avLst/>
          </a:prstGeom>
        </p:spPr>
      </p:pic>
      <p:pic>
        <p:nvPicPr>
          <p:cNvPr id="8" name="Image 74">
            <a:extLst>
              <a:ext uri="{FF2B5EF4-FFF2-40B4-BE49-F238E27FC236}">
                <a16:creationId xmlns:a16="http://schemas.microsoft.com/office/drawing/2014/main" id="{71125B60-48B9-0757-027B-9A4C6B4BC009}"/>
              </a:ext>
            </a:extLst>
          </p:cNvPr>
          <p:cNvPicPr/>
          <p:nvPr/>
        </p:nvPicPr>
        <p:blipFill>
          <a:blip r:embed="rId7" cstate="print"/>
          <a:stretch>
            <a:fillRect/>
          </a:stretch>
        </p:blipFill>
        <p:spPr>
          <a:xfrm>
            <a:off x="6355035" y="2864427"/>
            <a:ext cx="5398816" cy="1924927"/>
          </a:xfrm>
          <a:prstGeom prst="rect">
            <a:avLst/>
          </a:prstGeom>
        </p:spPr>
      </p:pic>
      <p:pic>
        <p:nvPicPr>
          <p:cNvPr id="10" name="Imagen 9">
            <a:extLst>
              <a:ext uri="{FF2B5EF4-FFF2-40B4-BE49-F238E27FC236}">
                <a16:creationId xmlns:a16="http://schemas.microsoft.com/office/drawing/2014/main" id="{610114DC-D6D3-28FC-F906-774811577E83}"/>
              </a:ext>
            </a:extLst>
          </p:cNvPr>
          <p:cNvPicPr>
            <a:picLocks noChangeAspect="1"/>
          </p:cNvPicPr>
          <p:nvPr/>
        </p:nvPicPr>
        <p:blipFill>
          <a:blip r:embed="rId8"/>
          <a:stretch>
            <a:fillRect/>
          </a:stretch>
        </p:blipFill>
        <p:spPr>
          <a:xfrm>
            <a:off x="0" y="6147607"/>
            <a:ext cx="12174649" cy="724001"/>
          </a:xfrm>
          <a:prstGeom prst="rect">
            <a:avLst/>
          </a:prstGeom>
        </p:spPr>
      </p:pic>
      <p:pic>
        <p:nvPicPr>
          <p:cNvPr id="31" name="Audio 30">
            <a:hlinkClick r:id="" action="ppaction://media"/>
            <a:extLst>
              <a:ext uri="{FF2B5EF4-FFF2-40B4-BE49-F238E27FC236}">
                <a16:creationId xmlns:a16="http://schemas.microsoft.com/office/drawing/2014/main" id="{F1009AE5-9A7E-5FC4-5760-0438633D20A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5398" t="-45398" r="-45398" b="-45398"/>
          <a:stretch>
            <a:fillRect/>
          </a:stretch>
        </p:blipFill>
        <p:spPr>
          <a:xfrm>
            <a:off x="10978454" y="5372210"/>
            <a:ext cx="775397" cy="775397"/>
          </a:xfrm>
          <a:prstGeom prst="ellipse">
            <a:avLst/>
          </a:prstGeom>
        </p:spPr>
      </p:pic>
    </p:spTree>
    <p:extLst>
      <p:ext uri="{BB962C8B-B14F-4D97-AF65-F5344CB8AC3E}">
        <p14:creationId xmlns:p14="http://schemas.microsoft.com/office/powerpoint/2010/main" val="1356016563"/>
      </p:ext>
    </p:extLst>
  </p:cSld>
  <p:clrMapOvr>
    <a:masterClrMapping/>
  </p:clrMapOvr>
  <mc:AlternateContent xmlns:mc="http://schemas.openxmlformats.org/markup-compatibility/2006" xmlns:p14="http://schemas.microsoft.com/office/powerpoint/2010/main">
    <mc:Choice Requires="p14">
      <p:transition spd="slow" p14:dur="2000" advTm="21805"/>
    </mc:Choice>
    <mc:Fallback xmlns="">
      <p:transition spd="slow" advTm="2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192 vectores de stock y arte vectorial de Billete costa rica |  Shutterstock">
            <a:extLst>
              <a:ext uri="{FF2B5EF4-FFF2-40B4-BE49-F238E27FC236}">
                <a16:creationId xmlns:a16="http://schemas.microsoft.com/office/drawing/2014/main" id="{6E734716-A9CC-CCC0-6820-D5693CC64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40" y="3750391"/>
            <a:ext cx="2390782" cy="257468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2132184" y="710393"/>
            <a:ext cx="7990840"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6" cstate="print"/>
          <a:stretch>
            <a:fillRect/>
          </a:stretch>
        </p:blipFill>
        <p:spPr>
          <a:xfrm>
            <a:off x="8649017" y="2792811"/>
            <a:ext cx="994410" cy="957580"/>
          </a:xfrm>
          <a:prstGeom prst="rect">
            <a:avLst/>
          </a:prstGeom>
        </p:spPr>
      </p:pic>
      <p:sp>
        <p:nvSpPr>
          <p:cNvPr id="7" name="CuadroTexto 6">
            <a:extLst>
              <a:ext uri="{FF2B5EF4-FFF2-40B4-BE49-F238E27FC236}">
                <a16:creationId xmlns:a16="http://schemas.microsoft.com/office/drawing/2014/main" id="{4691EC33-FC23-6687-53E8-72D63DB723D9}"/>
              </a:ext>
            </a:extLst>
          </p:cNvPr>
          <p:cNvSpPr txBox="1"/>
          <p:nvPr/>
        </p:nvSpPr>
        <p:spPr>
          <a:xfrm>
            <a:off x="1163994" y="1956627"/>
            <a:ext cx="6097554" cy="369332"/>
          </a:xfrm>
          <a:prstGeom prst="rect">
            <a:avLst/>
          </a:prstGeom>
          <a:noFill/>
        </p:spPr>
        <p:txBody>
          <a:bodyPr wrap="square">
            <a:spAutoFit/>
          </a:bodyPr>
          <a:lstStyle/>
          <a:p>
            <a:pPr lvl="0">
              <a:buSzPts val="1200"/>
              <a:tabLst>
                <a:tab pos="445135" algn="l"/>
              </a:tabLst>
            </a:pPr>
            <a:r>
              <a:rPr lang="es-ES" sz="1800" b="1" spc="0" dirty="0">
                <a:effectLst/>
                <a:latin typeface="Segoe UI Semilight" panose="020B0402040204020203" pitchFamily="34" charset="0"/>
                <a:ea typeface="Segoe UI Semilight" panose="020B0402040204020203" pitchFamily="34" charset="0"/>
              </a:rPr>
              <a:t>17. Completar</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o</a:t>
            </a:r>
            <a:r>
              <a:rPr lang="es-ES" sz="1800" b="1" spc="-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seleccionar</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información</a:t>
            </a:r>
            <a:r>
              <a:rPr lang="es-ES" sz="1800" b="1" spc="-15" dirty="0">
                <a:effectLst/>
                <a:latin typeface="Segoe UI Semilight" panose="020B0402040204020203" pitchFamily="34" charset="0"/>
                <a:ea typeface="Segoe UI Semilight" panose="020B0402040204020203" pitchFamily="34" charset="0"/>
              </a:rPr>
              <a:t> </a:t>
            </a:r>
            <a:r>
              <a:rPr lang="es-ES" sz="1800" b="1" spc="-10" dirty="0">
                <a:effectLst/>
                <a:latin typeface="Segoe UI Semilight" panose="020B0402040204020203" pitchFamily="34" charset="0"/>
                <a:ea typeface="Segoe UI Semilight" panose="020B0402040204020203" pitchFamily="34" charset="0"/>
              </a:rPr>
              <a:t>requerida</a:t>
            </a:r>
            <a:endParaRPr lang="es-CR" sz="1600" b="1" spc="0" dirty="0">
              <a:effectLst/>
              <a:latin typeface="Segoe UI Semilight" panose="020B0402040204020203" pitchFamily="34" charset="0"/>
              <a:ea typeface="Segoe UI Semilight" panose="020B0402040204020203" pitchFamily="34" charset="0"/>
            </a:endParaRPr>
          </a:p>
        </p:txBody>
      </p:sp>
      <p:pic>
        <p:nvPicPr>
          <p:cNvPr id="9" name="Image 80">
            <a:extLst>
              <a:ext uri="{FF2B5EF4-FFF2-40B4-BE49-F238E27FC236}">
                <a16:creationId xmlns:a16="http://schemas.microsoft.com/office/drawing/2014/main" id="{D9A705EB-B20F-A2CE-225E-F1D24D8C0861}"/>
              </a:ext>
            </a:extLst>
          </p:cNvPr>
          <p:cNvPicPr/>
          <p:nvPr/>
        </p:nvPicPr>
        <p:blipFill>
          <a:blip r:embed="rId7" cstate="print"/>
          <a:stretch>
            <a:fillRect/>
          </a:stretch>
        </p:blipFill>
        <p:spPr>
          <a:xfrm>
            <a:off x="2937322" y="2444485"/>
            <a:ext cx="8336656" cy="3104136"/>
          </a:xfrm>
          <a:prstGeom prst="rect">
            <a:avLst/>
          </a:prstGeom>
        </p:spPr>
      </p:pic>
      <p:pic>
        <p:nvPicPr>
          <p:cNvPr id="11" name="Imagen 10">
            <a:extLst>
              <a:ext uri="{FF2B5EF4-FFF2-40B4-BE49-F238E27FC236}">
                <a16:creationId xmlns:a16="http://schemas.microsoft.com/office/drawing/2014/main" id="{10753170-C171-B007-43D0-241071899FC4}"/>
              </a:ext>
            </a:extLst>
          </p:cNvPr>
          <p:cNvPicPr>
            <a:picLocks noChangeAspect="1"/>
          </p:cNvPicPr>
          <p:nvPr/>
        </p:nvPicPr>
        <p:blipFill>
          <a:blip r:embed="rId8"/>
          <a:stretch>
            <a:fillRect/>
          </a:stretch>
        </p:blipFill>
        <p:spPr>
          <a:xfrm>
            <a:off x="40279" y="6133999"/>
            <a:ext cx="12174649" cy="724001"/>
          </a:xfrm>
          <a:prstGeom prst="rect">
            <a:avLst/>
          </a:prstGeom>
        </p:spPr>
      </p:pic>
      <p:pic>
        <p:nvPicPr>
          <p:cNvPr id="16" name="Audio 15">
            <a:hlinkClick r:id="" action="ppaction://media"/>
            <a:extLst>
              <a:ext uri="{FF2B5EF4-FFF2-40B4-BE49-F238E27FC236}">
                <a16:creationId xmlns:a16="http://schemas.microsoft.com/office/drawing/2014/main" id="{425B8D41-3858-4483-301C-8EECD71979C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1050695" y="5488365"/>
            <a:ext cx="835726" cy="835726"/>
          </a:xfrm>
          <a:prstGeom prst="ellipse">
            <a:avLst/>
          </a:prstGeom>
        </p:spPr>
      </p:pic>
    </p:spTree>
    <p:extLst>
      <p:ext uri="{BB962C8B-B14F-4D97-AF65-F5344CB8AC3E}">
        <p14:creationId xmlns:p14="http://schemas.microsoft.com/office/powerpoint/2010/main" val="1689255511"/>
      </p:ext>
    </p:extLst>
  </p:cSld>
  <p:clrMapOvr>
    <a:masterClrMapping/>
  </p:clrMapOvr>
  <mc:AlternateContent xmlns:mc="http://schemas.openxmlformats.org/markup-compatibility/2006" xmlns:p14="http://schemas.microsoft.com/office/powerpoint/2010/main">
    <mc:Choice Requires="p14">
      <p:transition spd="slow" p14:dur="2000" advTm="11495"/>
    </mc:Choice>
    <mc:Fallback xmlns="">
      <p:transition spd="slow" advTm="1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558212" y="921526"/>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4" name="CuadroTexto 3">
            <a:extLst>
              <a:ext uri="{FF2B5EF4-FFF2-40B4-BE49-F238E27FC236}">
                <a16:creationId xmlns:a16="http://schemas.microsoft.com/office/drawing/2014/main" id="{58EA8E73-9A1D-77A5-2FD9-8C6242511673}"/>
              </a:ext>
            </a:extLst>
          </p:cNvPr>
          <p:cNvSpPr txBox="1"/>
          <p:nvPr/>
        </p:nvSpPr>
        <p:spPr>
          <a:xfrm>
            <a:off x="1322615" y="2281374"/>
            <a:ext cx="6097554" cy="369332"/>
          </a:xfrm>
          <a:prstGeom prst="rect">
            <a:avLst/>
          </a:prstGeom>
          <a:noFill/>
        </p:spPr>
        <p:txBody>
          <a:bodyPr wrap="square">
            <a:spAutoFit/>
          </a:bodyPr>
          <a:lstStyle/>
          <a:p>
            <a:pPr lvl="0">
              <a:spcBef>
                <a:spcPts val="5"/>
              </a:spcBef>
              <a:spcAft>
                <a:spcPts val="0"/>
              </a:spcAft>
              <a:buSzPts val="1200"/>
              <a:tabLst>
                <a:tab pos="443865" algn="l"/>
              </a:tabLst>
            </a:pPr>
            <a:r>
              <a:rPr lang="es-ES" sz="1800" b="1" spc="0" dirty="0">
                <a:effectLst/>
                <a:latin typeface="Segoe UI Semilight" panose="020B0402040204020203" pitchFamily="34" charset="0"/>
                <a:ea typeface="Segoe UI Semilight" panose="020B0402040204020203" pitchFamily="34" charset="0"/>
              </a:rPr>
              <a:t>18. Seleccionar</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opción</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acorde</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con</a:t>
            </a:r>
            <a:r>
              <a:rPr lang="es-ES" sz="1800" b="1" spc="-1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lo</a:t>
            </a:r>
            <a:r>
              <a:rPr lang="es-ES" sz="1800" b="1" spc="-20" dirty="0">
                <a:effectLst/>
                <a:latin typeface="Segoe UI Semilight" panose="020B0402040204020203" pitchFamily="34" charset="0"/>
                <a:ea typeface="Segoe UI Semilight" panose="020B0402040204020203" pitchFamily="34" charset="0"/>
              </a:rPr>
              <a:t> </a:t>
            </a:r>
            <a:r>
              <a:rPr lang="es-ES" sz="1800" b="1" spc="-10" dirty="0">
                <a:effectLst/>
                <a:latin typeface="Segoe UI Semilight" panose="020B0402040204020203" pitchFamily="34" charset="0"/>
                <a:ea typeface="Segoe UI Semilight" panose="020B0402040204020203" pitchFamily="34" charset="0"/>
              </a:rPr>
              <a:t>requerido.</a:t>
            </a:r>
            <a:endParaRPr lang="es-CR" sz="1600" b="1" spc="0" dirty="0">
              <a:effectLst/>
              <a:latin typeface="Segoe UI Semilight" panose="020B0402040204020203" pitchFamily="34" charset="0"/>
              <a:ea typeface="Segoe UI Semilight" panose="020B0402040204020203" pitchFamily="34" charset="0"/>
            </a:endParaRPr>
          </a:p>
        </p:txBody>
      </p:sp>
      <p:pic>
        <p:nvPicPr>
          <p:cNvPr id="6" name="Image 81">
            <a:extLst>
              <a:ext uri="{FF2B5EF4-FFF2-40B4-BE49-F238E27FC236}">
                <a16:creationId xmlns:a16="http://schemas.microsoft.com/office/drawing/2014/main" id="{4B1D666A-C302-82C0-DD4C-C9186D18052D}"/>
              </a:ext>
            </a:extLst>
          </p:cNvPr>
          <p:cNvPicPr/>
          <p:nvPr/>
        </p:nvPicPr>
        <p:blipFill>
          <a:blip r:embed="rId6" cstate="print"/>
          <a:stretch>
            <a:fillRect/>
          </a:stretch>
        </p:blipFill>
        <p:spPr>
          <a:xfrm>
            <a:off x="1223823" y="2834602"/>
            <a:ext cx="7272793" cy="2767676"/>
          </a:xfrm>
          <a:prstGeom prst="rect">
            <a:avLst/>
          </a:prstGeom>
        </p:spPr>
      </p:pic>
      <p:pic>
        <p:nvPicPr>
          <p:cNvPr id="10" name="Imagen 9">
            <a:extLst>
              <a:ext uri="{FF2B5EF4-FFF2-40B4-BE49-F238E27FC236}">
                <a16:creationId xmlns:a16="http://schemas.microsoft.com/office/drawing/2014/main" id="{3E296031-9D2C-5246-720E-085580C436C5}"/>
              </a:ext>
            </a:extLst>
          </p:cNvPr>
          <p:cNvPicPr>
            <a:picLocks noChangeAspect="1"/>
          </p:cNvPicPr>
          <p:nvPr/>
        </p:nvPicPr>
        <p:blipFill>
          <a:blip r:embed="rId7"/>
          <a:stretch>
            <a:fillRect/>
          </a:stretch>
        </p:blipFill>
        <p:spPr>
          <a:xfrm>
            <a:off x="17351" y="6133999"/>
            <a:ext cx="12174649" cy="724001"/>
          </a:xfrm>
          <a:prstGeom prst="rect">
            <a:avLst/>
          </a:prstGeom>
        </p:spPr>
      </p:pic>
      <p:pic>
        <p:nvPicPr>
          <p:cNvPr id="3074" name="Picture 2" descr="Trastornos del Aprendizaje - PSISE">
            <a:extLst>
              <a:ext uri="{FF2B5EF4-FFF2-40B4-BE49-F238E27FC236}">
                <a16:creationId xmlns:a16="http://schemas.microsoft.com/office/drawing/2014/main" id="{9C52ED78-429D-228A-0534-D0A41DFEDD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818" y="2430226"/>
            <a:ext cx="264033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CE9DE416-4FC2-6153-C7BD-8305CDB9DAF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4933" t="-34933" r="-34933" b="-34933"/>
          <a:stretch>
            <a:fillRect/>
          </a:stretch>
        </p:blipFill>
        <p:spPr>
          <a:xfrm>
            <a:off x="11153286" y="5602277"/>
            <a:ext cx="690337" cy="690337"/>
          </a:xfrm>
          <a:prstGeom prst="ellipse">
            <a:avLst/>
          </a:prstGeom>
        </p:spPr>
      </p:pic>
    </p:spTree>
    <p:extLst>
      <p:ext uri="{BB962C8B-B14F-4D97-AF65-F5344CB8AC3E}">
        <p14:creationId xmlns:p14="http://schemas.microsoft.com/office/powerpoint/2010/main" val="3904387185"/>
      </p:ext>
    </p:extLst>
  </p:cSld>
  <p:clrMapOvr>
    <a:masterClrMapping/>
  </p:clrMapOvr>
  <mc:AlternateContent xmlns:mc="http://schemas.openxmlformats.org/markup-compatibility/2006" xmlns:p14="http://schemas.microsoft.com/office/powerpoint/2010/main">
    <mc:Choice Requires="p14">
      <p:transition spd="slow" p14:dur="2000" advTm="6182"/>
    </mc:Choice>
    <mc:Fallback xmlns="">
      <p:transition spd="slow" advTm="6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mágenes de Grupo Familiar - Descarga gratuita en Freepik">
            <a:extLst>
              <a:ext uri="{FF2B5EF4-FFF2-40B4-BE49-F238E27FC236}">
                <a16:creationId xmlns:a16="http://schemas.microsoft.com/office/drawing/2014/main" id="{F84B5900-76A8-7BB9-3B2A-F53CB47DD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157" y="526965"/>
            <a:ext cx="2372958" cy="237295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558212" y="921526"/>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6" cstate="print"/>
          <a:stretch>
            <a:fillRect/>
          </a:stretch>
        </p:blipFill>
        <p:spPr>
          <a:xfrm>
            <a:off x="8649017" y="2792811"/>
            <a:ext cx="994410" cy="957580"/>
          </a:xfrm>
          <a:prstGeom prst="rect">
            <a:avLst/>
          </a:prstGeom>
        </p:spPr>
      </p:pic>
      <p:pic>
        <p:nvPicPr>
          <p:cNvPr id="3" name="Image 87">
            <a:extLst>
              <a:ext uri="{FF2B5EF4-FFF2-40B4-BE49-F238E27FC236}">
                <a16:creationId xmlns:a16="http://schemas.microsoft.com/office/drawing/2014/main" id="{277CC7DA-9DF9-4944-C390-F679D1771662}"/>
              </a:ext>
            </a:extLst>
          </p:cNvPr>
          <p:cNvPicPr/>
          <p:nvPr/>
        </p:nvPicPr>
        <p:blipFill>
          <a:blip r:embed="rId7" cstate="print"/>
          <a:stretch>
            <a:fillRect/>
          </a:stretch>
        </p:blipFill>
        <p:spPr>
          <a:xfrm>
            <a:off x="391885" y="2070241"/>
            <a:ext cx="5943601" cy="2948188"/>
          </a:xfrm>
          <a:prstGeom prst="rect">
            <a:avLst/>
          </a:prstGeom>
        </p:spPr>
      </p:pic>
      <p:pic>
        <p:nvPicPr>
          <p:cNvPr id="7" name="Image 93">
            <a:extLst>
              <a:ext uri="{FF2B5EF4-FFF2-40B4-BE49-F238E27FC236}">
                <a16:creationId xmlns:a16="http://schemas.microsoft.com/office/drawing/2014/main" id="{873A0679-2ABD-11E8-5515-7CA2AC92FDC9}"/>
              </a:ext>
            </a:extLst>
          </p:cNvPr>
          <p:cNvPicPr/>
          <p:nvPr/>
        </p:nvPicPr>
        <p:blipFill>
          <a:blip r:embed="rId8" cstate="print"/>
          <a:stretch>
            <a:fillRect/>
          </a:stretch>
        </p:blipFill>
        <p:spPr>
          <a:xfrm>
            <a:off x="6387517" y="2657041"/>
            <a:ext cx="5517410" cy="3239909"/>
          </a:xfrm>
          <a:prstGeom prst="rect">
            <a:avLst/>
          </a:prstGeom>
        </p:spPr>
      </p:pic>
      <p:pic>
        <p:nvPicPr>
          <p:cNvPr id="9" name="Imagen 8">
            <a:extLst>
              <a:ext uri="{FF2B5EF4-FFF2-40B4-BE49-F238E27FC236}">
                <a16:creationId xmlns:a16="http://schemas.microsoft.com/office/drawing/2014/main" id="{703B58EE-4AA6-D228-DB51-32A1A67338D7}"/>
              </a:ext>
            </a:extLst>
          </p:cNvPr>
          <p:cNvPicPr>
            <a:picLocks noChangeAspect="1"/>
          </p:cNvPicPr>
          <p:nvPr/>
        </p:nvPicPr>
        <p:blipFill>
          <a:blip r:embed="rId9"/>
          <a:stretch>
            <a:fillRect/>
          </a:stretch>
        </p:blipFill>
        <p:spPr>
          <a:xfrm>
            <a:off x="0" y="6102563"/>
            <a:ext cx="12174649" cy="724001"/>
          </a:xfrm>
          <a:prstGeom prst="rect">
            <a:avLst/>
          </a:prstGeom>
        </p:spPr>
      </p:pic>
      <p:pic>
        <p:nvPicPr>
          <p:cNvPr id="6156" name="Picture 12" descr="Cuidado de la salud - Iconos gratis de bienestar">
            <a:extLst>
              <a:ext uri="{FF2B5EF4-FFF2-40B4-BE49-F238E27FC236}">
                <a16:creationId xmlns:a16="http://schemas.microsoft.com/office/drawing/2014/main" id="{3C8B10DA-48B8-69BC-CE44-396AB822F1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9321" y="5018429"/>
            <a:ext cx="1571649" cy="1571649"/>
          </a:xfrm>
          <a:prstGeom prst="rect">
            <a:avLst/>
          </a:prstGeom>
          <a:noFill/>
          <a:extLst>
            <a:ext uri="{909E8E84-426E-40DD-AFC4-6F175D3DCCD1}">
              <a14:hiddenFill xmlns:a14="http://schemas.microsoft.com/office/drawing/2010/main">
                <a:solidFill>
                  <a:srgbClr val="FFFFFF"/>
                </a:solidFill>
              </a14:hiddenFill>
            </a:ext>
          </a:extLst>
        </p:spPr>
      </p:pic>
      <p:pic>
        <p:nvPicPr>
          <p:cNvPr id="30" name="Audio 29">
            <a:hlinkClick r:id="" action="ppaction://media"/>
            <a:extLst>
              <a:ext uri="{FF2B5EF4-FFF2-40B4-BE49-F238E27FC236}">
                <a16:creationId xmlns:a16="http://schemas.microsoft.com/office/drawing/2014/main" id="{884D2366-B727-6A0B-50A4-B473B7390A2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826151" y="5655886"/>
            <a:ext cx="675149" cy="675149"/>
          </a:xfrm>
          <a:prstGeom prst="ellipse">
            <a:avLst/>
          </a:prstGeom>
        </p:spPr>
      </p:pic>
    </p:spTree>
    <p:extLst>
      <p:ext uri="{BB962C8B-B14F-4D97-AF65-F5344CB8AC3E}">
        <p14:creationId xmlns:p14="http://schemas.microsoft.com/office/powerpoint/2010/main" val="2682226407"/>
      </p:ext>
    </p:extLst>
  </p:cSld>
  <p:clrMapOvr>
    <a:masterClrMapping/>
  </p:clrMapOvr>
  <mc:AlternateContent xmlns:mc="http://schemas.openxmlformats.org/markup-compatibility/2006" xmlns:p14="http://schemas.microsoft.com/office/powerpoint/2010/main">
    <mc:Choice Requires="p14">
      <p:transition spd="slow" p14:dur="2000" advTm="16841"/>
    </mc:Choice>
    <mc:Fallback xmlns="">
      <p:transition spd="slow" advTm="1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ágenes de Grupo Etnico - Descarga gratuita en Freepik">
            <a:extLst>
              <a:ext uri="{FF2B5EF4-FFF2-40B4-BE49-F238E27FC236}">
                <a16:creationId xmlns:a16="http://schemas.microsoft.com/office/drawing/2014/main" id="{ED015EEC-0D5C-2B30-C907-CC2FFB9CA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35" y="3271601"/>
            <a:ext cx="3691618" cy="245660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558212" y="921526"/>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6" cstate="print"/>
          <a:stretch>
            <a:fillRect/>
          </a:stretch>
        </p:blipFill>
        <p:spPr>
          <a:xfrm>
            <a:off x="8649017" y="2792811"/>
            <a:ext cx="994410" cy="957580"/>
          </a:xfrm>
          <a:prstGeom prst="rect">
            <a:avLst/>
          </a:prstGeom>
        </p:spPr>
      </p:pic>
      <p:sp>
        <p:nvSpPr>
          <p:cNvPr id="6" name="CuadroTexto 5">
            <a:extLst>
              <a:ext uri="{FF2B5EF4-FFF2-40B4-BE49-F238E27FC236}">
                <a16:creationId xmlns:a16="http://schemas.microsoft.com/office/drawing/2014/main" id="{3C095222-D3F7-6F53-40E2-881B0775F58D}"/>
              </a:ext>
            </a:extLst>
          </p:cNvPr>
          <p:cNvSpPr txBox="1"/>
          <p:nvPr/>
        </p:nvSpPr>
        <p:spPr>
          <a:xfrm>
            <a:off x="1173325" y="1912042"/>
            <a:ext cx="6443800" cy="369332"/>
          </a:xfrm>
          <a:prstGeom prst="rect">
            <a:avLst/>
          </a:prstGeom>
          <a:noFill/>
        </p:spPr>
        <p:txBody>
          <a:bodyPr wrap="square">
            <a:spAutoFit/>
          </a:bodyPr>
          <a:lstStyle/>
          <a:p>
            <a:pPr lvl="0">
              <a:buSzPts val="1200"/>
              <a:tabLst>
                <a:tab pos="443865" algn="l"/>
              </a:tabLst>
            </a:pPr>
            <a:r>
              <a:rPr lang="es-ES" sz="1800" b="1" spc="0" dirty="0">
                <a:effectLst/>
                <a:latin typeface="Segoe UI Semilight" panose="020B0402040204020203" pitchFamily="34" charset="0"/>
                <a:ea typeface="Segoe UI Semilight" panose="020B0402040204020203" pitchFamily="34" charset="0"/>
              </a:rPr>
              <a:t>19. Seleccionar</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condición</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étnica</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en caso de que</a:t>
            </a:r>
            <a:r>
              <a:rPr lang="es-ES" sz="1800" b="1" spc="-10" dirty="0">
                <a:effectLst/>
                <a:latin typeface="Segoe UI Semilight" panose="020B0402040204020203" pitchFamily="34" charset="0"/>
                <a:ea typeface="Segoe UI Semilight" panose="020B0402040204020203" pitchFamily="34" charset="0"/>
              </a:rPr>
              <a:t> corresponda</a:t>
            </a:r>
            <a:r>
              <a:rPr lang="es-ES" sz="1800" spc="-10" dirty="0">
                <a:effectLst/>
                <a:latin typeface="Segoe UI Semilight" panose="020B0402040204020203" pitchFamily="34" charset="0"/>
                <a:ea typeface="Segoe UI Semilight" panose="020B0402040204020203" pitchFamily="34" charset="0"/>
              </a:rPr>
              <a:t>.</a:t>
            </a:r>
            <a:endParaRPr lang="es-CR" sz="1600" spc="0" dirty="0">
              <a:effectLst/>
              <a:latin typeface="Segoe UI Semilight" panose="020B0402040204020203" pitchFamily="34" charset="0"/>
              <a:ea typeface="Segoe UI Semilight" panose="020B0402040204020203" pitchFamily="34" charset="0"/>
            </a:endParaRPr>
          </a:p>
        </p:txBody>
      </p:sp>
      <p:pic>
        <p:nvPicPr>
          <p:cNvPr id="8" name="Image 99">
            <a:extLst>
              <a:ext uri="{FF2B5EF4-FFF2-40B4-BE49-F238E27FC236}">
                <a16:creationId xmlns:a16="http://schemas.microsoft.com/office/drawing/2014/main" id="{AA8B212F-74D6-891A-FCC2-678A0A289263}"/>
              </a:ext>
            </a:extLst>
          </p:cNvPr>
          <p:cNvPicPr/>
          <p:nvPr/>
        </p:nvPicPr>
        <p:blipFill>
          <a:blip r:embed="rId7" cstate="print"/>
          <a:stretch>
            <a:fillRect/>
          </a:stretch>
        </p:blipFill>
        <p:spPr>
          <a:xfrm>
            <a:off x="3973434" y="2400677"/>
            <a:ext cx="7287381" cy="3291205"/>
          </a:xfrm>
          <a:prstGeom prst="rect">
            <a:avLst/>
          </a:prstGeom>
        </p:spPr>
      </p:pic>
      <p:pic>
        <p:nvPicPr>
          <p:cNvPr id="10" name="Imagen 9">
            <a:extLst>
              <a:ext uri="{FF2B5EF4-FFF2-40B4-BE49-F238E27FC236}">
                <a16:creationId xmlns:a16="http://schemas.microsoft.com/office/drawing/2014/main" id="{48EC0DDF-02EF-3B3B-D185-FACC50E279C9}"/>
              </a:ext>
            </a:extLst>
          </p:cNvPr>
          <p:cNvPicPr>
            <a:picLocks noChangeAspect="1"/>
          </p:cNvPicPr>
          <p:nvPr/>
        </p:nvPicPr>
        <p:blipFill>
          <a:blip r:embed="rId8"/>
          <a:stretch>
            <a:fillRect/>
          </a:stretch>
        </p:blipFill>
        <p:spPr>
          <a:xfrm>
            <a:off x="0" y="6233452"/>
            <a:ext cx="12174649" cy="724001"/>
          </a:xfrm>
          <a:prstGeom prst="rect">
            <a:avLst/>
          </a:prstGeom>
        </p:spPr>
      </p:pic>
      <p:pic>
        <p:nvPicPr>
          <p:cNvPr id="16" name="Audio 15">
            <a:hlinkClick r:id="" action="ppaction://media"/>
            <a:extLst>
              <a:ext uri="{FF2B5EF4-FFF2-40B4-BE49-F238E27FC236}">
                <a16:creationId xmlns:a16="http://schemas.microsoft.com/office/drawing/2014/main" id="{D36B8A6B-7B67-BAD8-4E93-07301EB866B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9669" t="-9669" r="-9669" b="-9669"/>
          <a:stretch>
            <a:fillRect/>
          </a:stretch>
        </p:blipFill>
        <p:spPr>
          <a:xfrm>
            <a:off x="11200267" y="5909094"/>
            <a:ext cx="484992" cy="484992"/>
          </a:xfrm>
          <a:prstGeom prst="ellipse">
            <a:avLst/>
          </a:prstGeom>
        </p:spPr>
      </p:pic>
    </p:spTree>
    <p:extLst>
      <p:ext uri="{BB962C8B-B14F-4D97-AF65-F5344CB8AC3E}">
        <p14:creationId xmlns:p14="http://schemas.microsoft.com/office/powerpoint/2010/main" val="170341850"/>
      </p:ext>
    </p:extLst>
  </p:cSld>
  <p:clrMapOvr>
    <a:masterClrMapping/>
  </p:clrMapOvr>
  <mc:AlternateContent xmlns:mc="http://schemas.openxmlformats.org/markup-compatibility/2006" xmlns:p14="http://schemas.microsoft.com/office/powerpoint/2010/main">
    <mc:Choice Requires="p14">
      <p:transition spd="slow" p14:dur="2000" advTm="17174"/>
    </mc:Choice>
    <mc:Fallback xmlns="">
      <p:transition spd="slow" advTm="1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109639" y="912864"/>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4" name="CuadroTexto 3">
            <a:extLst>
              <a:ext uri="{FF2B5EF4-FFF2-40B4-BE49-F238E27FC236}">
                <a16:creationId xmlns:a16="http://schemas.microsoft.com/office/drawing/2014/main" id="{D3E8F10B-2D5D-6CEB-725E-D029F130FC24}"/>
              </a:ext>
            </a:extLst>
          </p:cNvPr>
          <p:cNvSpPr txBox="1"/>
          <p:nvPr/>
        </p:nvSpPr>
        <p:spPr>
          <a:xfrm>
            <a:off x="1231531" y="2084237"/>
            <a:ext cx="7914691" cy="663258"/>
          </a:xfrm>
          <a:prstGeom prst="rect">
            <a:avLst/>
          </a:prstGeom>
          <a:noFill/>
        </p:spPr>
        <p:txBody>
          <a:bodyPr wrap="square">
            <a:spAutoFit/>
          </a:bodyPr>
          <a:lstStyle/>
          <a:p>
            <a:pPr marR="1274445" lvl="0">
              <a:lnSpc>
                <a:spcPct val="107000"/>
              </a:lnSpc>
              <a:spcAft>
                <a:spcPts val="0"/>
              </a:spcAft>
              <a:buSzPts val="1200"/>
              <a:tabLst>
                <a:tab pos="445135" algn="l"/>
                <a:tab pos="447675" algn="l"/>
              </a:tabLst>
            </a:pPr>
            <a:r>
              <a:rPr lang="es-ES" sz="1800" b="1" spc="0" dirty="0">
                <a:effectLst/>
                <a:latin typeface="Segoe UI Semilight" panose="020B0402040204020203" pitchFamily="34" charset="0"/>
                <a:ea typeface="Segoe UI Semilight" panose="020B0402040204020203" pitchFamily="34" charset="0"/>
              </a:rPr>
              <a:t>20. Seleccionar</a:t>
            </a:r>
            <a:r>
              <a:rPr lang="es-ES" sz="1800" b="1" spc="3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y</a:t>
            </a:r>
            <a:r>
              <a:rPr lang="es-ES" sz="1800" b="1" spc="20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completar</a:t>
            </a:r>
            <a:r>
              <a:rPr lang="es-ES" sz="1800" b="1" spc="37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toda</a:t>
            </a:r>
            <a:r>
              <a:rPr lang="es-ES" sz="1800" b="1" spc="3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37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información</a:t>
            </a:r>
            <a:r>
              <a:rPr lang="es-ES" sz="1800" b="1" spc="37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relacionada</a:t>
            </a:r>
            <a:r>
              <a:rPr lang="es-ES" sz="1800" b="1" spc="3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con</a:t>
            </a:r>
            <a:r>
              <a:rPr lang="es-ES" sz="1800" b="1" spc="39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38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condición </a:t>
            </a:r>
            <a:r>
              <a:rPr lang="es-ES" sz="1800" b="1" spc="-10" dirty="0">
                <a:effectLst/>
                <a:latin typeface="Segoe UI Semilight" panose="020B0402040204020203" pitchFamily="34" charset="0"/>
                <a:ea typeface="Segoe UI Semilight" panose="020B0402040204020203" pitchFamily="34" charset="0"/>
              </a:rPr>
              <a:t>académica.</a:t>
            </a:r>
            <a:endParaRPr lang="es-CR" sz="1600" b="1" spc="0" dirty="0">
              <a:effectLst/>
              <a:latin typeface="Segoe UI Semilight" panose="020B0402040204020203" pitchFamily="34" charset="0"/>
              <a:ea typeface="Segoe UI Semilight" panose="020B0402040204020203" pitchFamily="34" charset="0"/>
            </a:endParaRPr>
          </a:p>
        </p:txBody>
      </p:sp>
      <p:pic>
        <p:nvPicPr>
          <p:cNvPr id="7" name="Image 100">
            <a:extLst>
              <a:ext uri="{FF2B5EF4-FFF2-40B4-BE49-F238E27FC236}">
                <a16:creationId xmlns:a16="http://schemas.microsoft.com/office/drawing/2014/main" id="{56A450BE-F45C-46F4-1D69-188544DB8214}"/>
              </a:ext>
            </a:extLst>
          </p:cNvPr>
          <p:cNvPicPr/>
          <p:nvPr/>
        </p:nvPicPr>
        <p:blipFill>
          <a:blip r:embed="rId6" cstate="print"/>
          <a:stretch>
            <a:fillRect/>
          </a:stretch>
        </p:blipFill>
        <p:spPr>
          <a:xfrm>
            <a:off x="1337094" y="2792812"/>
            <a:ext cx="8151057" cy="3156790"/>
          </a:xfrm>
          <a:prstGeom prst="rect">
            <a:avLst/>
          </a:prstGeom>
        </p:spPr>
      </p:pic>
      <p:pic>
        <p:nvPicPr>
          <p:cNvPr id="10" name="Imagen 9">
            <a:extLst>
              <a:ext uri="{FF2B5EF4-FFF2-40B4-BE49-F238E27FC236}">
                <a16:creationId xmlns:a16="http://schemas.microsoft.com/office/drawing/2014/main" id="{3CD9DC24-95B0-38A0-145B-A19522B68A99}"/>
              </a:ext>
            </a:extLst>
          </p:cNvPr>
          <p:cNvPicPr>
            <a:picLocks noChangeAspect="1"/>
          </p:cNvPicPr>
          <p:nvPr/>
        </p:nvPicPr>
        <p:blipFill>
          <a:blip r:embed="rId7"/>
          <a:stretch>
            <a:fillRect/>
          </a:stretch>
        </p:blipFill>
        <p:spPr>
          <a:xfrm>
            <a:off x="17351" y="6134413"/>
            <a:ext cx="12174649" cy="724001"/>
          </a:xfrm>
          <a:prstGeom prst="rect">
            <a:avLst/>
          </a:prstGeom>
        </p:spPr>
      </p:pic>
      <p:pic>
        <p:nvPicPr>
          <p:cNvPr id="8194" name="Picture 2" descr="La importancia de la gestión de un centro educativo en la actualidad -  Ignite Online">
            <a:extLst>
              <a:ext uri="{FF2B5EF4-FFF2-40B4-BE49-F238E27FC236}">
                <a16:creationId xmlns:a16="http://schemas.microsoft.com/office/drawing/2014/main" id="{ACD1E459-659D-EF49-4DFC-DB9810582D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2526" y="872781"/>
            <a:ext cx="3202654" cy="2131221"/>
          </a:xfrm>
          <a:prstGeom prst="rect">
            <a:avLst/>
          </a:prstGeom>
          <a:noFill/>
          <a:extLst>
            <a:ext uri="{909E8E84-426E-40DD-AFC4-6F175D3DCCD1}">
              <a14:hiddenFill xmlns:a14="http://schemas.microsoft.com/office/drawing/2010/main">
                <a:solidFill>
                  <a:srgbClr val="FFFFFF"/>
                </a:solidFill>
              </a14:hiddenFill>
            </a:ext>
          </a:extLst>
        </p:spPr>
      </p:pic>
      <p:pic>
        <p:nvPicPr>
          <p:cNvPr id="36" name="Audio 35">
            <a:hlinkClick r:id="" action="ppaction://media"/>
            <a:extLst>
              <a:ext uri="{FF2B5EF4-FFF2-40B4-BE49-F238E27FC236}">
                <a16:creationId xmlns:a16="http://schemas.microsoft.com/office/drawing/2014/main" id="{6C500C97-AEEE-9720-DE59-501C8415FA8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4863110"/>
      </p:ext>
    </p:extLst>
  </p:cSld>
  <p:clrMapOvr>
    <a:masterClrMapping/>
  </p:clrMapOvr>
  <mc:AlternateContent xmlns:mc="http://schemas.openxmlformats.org/markup-compatibility/2006" xmlns:p14="http://schemas.microsoft.com/office/powerpoint/2010/main">
    <mc:Choice Requires="p14">
      <p:transition spd="slow" p14:dur="2000" advTm="36267"/>
    </mc:Choice>
    <mc:Fallback xmlns="">
      <p:transition spd="slow" advTm="36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558212" y="921526"/>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6" name="CuadroTexto 5">
            <a:extLst>
              <a:ext uri="{FF2B5EF4-FFF2-40B4-BE49-F238E27FC236}">
                <a16:creationId xmlns:a16="http://schemas.microsoft.com/office/drawing/2014/main" id="{66159CFA-7A55-7B84-2AB4-9822F71B8834}"/>
              </a:ext>
            </a:extLst>
          </p:cNvPr>
          <p:cNvSpPr txBox="1"/>
          <p:nvPr/>
        </p:nvSpPr>
        <p:spPr>
          <a:xfrm>
            <a:off x="1448816" y="2137316"/>
            <a:ext cx="9943861" cy="962058"/>
          </a:xfrm>
          <a:prstGeom prst="rect">
            <a:avLst/>
          </a:prstGeom>
          <a:noFill/>
        </p:spPr>
        <p:txBody>
          <a:bodyPr wrap="square">
            <a:spAutoFit/>
          </a:bodyPr>
          <a:lstStyle/>
          <a:p>
            <a:pPr marR="1077595" lvl="0" algn="just">
              <a:lnSpc>
                <a:spcPct val="107000"/>
              </a:lnSpc>
              <a:spcBef>
                <a:spcPts val="5"/>
              </a:spcBef>
              <a:spcAft>
                <a:spcPts val="0"/>
              </a:spcAft>
              <a:buSzPts val="1200"/>
              <a:tabLst>
                <a:tab pos="445135" algn="l"/>
                <a:tab pos="447675" algn="l"/>
              </a:tabLst>
            </a:pPr>
            <a:r>
              <a:rPr lang="es-ES" sz="1800" b="1" spc="0" dirty="0">
                <a:effectLst/>
                <a:latin typeface="Segoe UI Semilight" panose="020B0402040204020203" pitchFamily="34" charset="0"/>
                <a:ea typeface="Segoe UI Semilight" panose="020B0402040204020203" pitchFamily="34" charset="0"/>
              </a:rPr>
              <a:t>21. Seleccionar</a:t>
            </a:r>
            <a:r>
              <a:rPr lang="es-ES" sz="1800" b="1" spc="-2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si</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aprobó</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o</a:t>
            </a:r>
            <a:r>
              <a:rPr lang="es-ES" sz="1800" b="1" spc="-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reprobó</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ciclo</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anterior</a:t>
            </a:r>
            <a:r>
              <a:rPr lang="es-ES" sz="1800" b="1" spc="-1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cursado.</a:t>
            </a:r>
            <a:r>
              <a:rPr lang="es-ES" sz="1800" b="1" spc="-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No</a:t>
            </a:r>
            <a:r>
              <a:rPr lang="es-ES" sz="1800" b="1" spc="-1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debe</a:t>
            </a:r>
            <a:r>
              <a:rPr lang="es-ES" sz="1800" b="1" spc="-3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adjuntar</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ningún </a:t>
            </a:r>
            <a:r>
              <a:rPr lang="es-ES" sz="1800" b="1" spc="-10" dirty="0">
                <a:effectLst/>
                <a:latin typeface="Segoe UI Semilight" panose="020B0402040204020203" pitchFamily="34" charset="0"/>
                <a:ea typeface="Segoe UI Semilight" panose="020B0402040204020203" pitchFamily="34" charset="0"/>
              </a:rPr>
              <a:t>documento</a:t>
            </a:r>
            <a:r>
              <a:rPr lang="es-ES" sz="1800" spc="-10" dirty="0">
                <a:effectLst/>
                <a:latin typeface="Segoe UI Semilight" panose="020B0402040204020203" pitchFamily="34" charset="0"/>
                <a:ea typeface="Segoe UI Semilight" panose="020B0402040204020203" pitchFamily="34" charset="0"/>
              </a:rPr>
              <a:t>.</a:t>
            </a:r>
            <a:endParaRPr lang="es-CR" sz="1600" spc="0" dirty="0">
              <a:effectLst/>
              <a:latin typeface="Segoe UI Semilight" panose="020B0402040204020203" pitchFamily="34" charset="0"/>
              <a:ea typeface="Segoe UI Semilight" panose="020B0402040204020203" pitchFamily="34" charset="0"/>
            </a:endParaRPr>
          </a:p>
          <a:p>
            <a:r>
              <a:rPr lang="es-ES" sz="1800" dirty="0">
                <a:effectLst/>
                <a:latin typeface="Segoe UI Semilight" panose="020B0402040204020203" pitchFamily="34" charset="0"/>
                <a:ea typeface="Segoe UI Semilight" panose="020B0402040204020203" pitchFamily="34" charset="0"/>
              </a:rPr>
              <a:t> </a:t>
            </a:r>
            <a:endParaRPr lang="es-CR" sz="1800" dirty="0">
              <a:effectLst/>
              <a:latin typeface="Segoe UI Semilight" panose="020B0402040204020203" pitchFamily="34" charset="0"/>
              <a:ea typeface="Segoe UI Semilight" panose="020B0402040204020203" pitchFamily="34" charset="0"/>
            </a:endParaRPr>
          </a:p>
        </p:txBody>
      </p:sp>
      <p:pic>
        <p:nvPicPr>
          <p:cNvPr id="8" name="Image 109">
            <a:extLst>
              <a:ext uri="{FF2B5EF4-FFF2-40B4-BE49-F238E27FC236}">
                <a16:creationId xmlns:a16="http://schemas.microsoft.com/office/drawing/2014/main" id="{0BC3724C-8EFA-5B05-14B1-1A9431B02853}"/>
              </a:ext>
            </a:extLst>
          </p:cNvPr>
          <p:cNvPicPr/>
          <p:nvPr/>
        </p:nvPicPr>
        <p:blipFill>
          <a:blip r:embed="rId6" cstate="print"/>
          <a:stretch>
            <a:fillRect/>
          </a:stretch>
        </p:blipFill>
        <p:spPr>
          <a:xfrm>
            <a:off x="3542984" y="2804138"/>
            <a:ext cx="8169821" cy="2370103"/>
          </a:xfrm>
          <a:prstGeom prst="rect">
            <a:avLst/>
          </a:prstGeom>
        </p:spPr>
      </p:pic>
      <p:pic>
        <p:nvPicPr>
          <p:cNvPr id="10" name="Imagen 9">
            <a:extLst>
              <a:ext uri="{FF2B5EF4-FFF2-40B4-BE49-F238E27FC236}">
                <a16:creationId xmlns:a16="http://schemas.microsoft.com/office/drawing/2014/main" id="{68EE0B92-6322-3401-07BA-7E9CDB13C5C9}"/>
              </a:ext>
            </a:extLst>
          </p:cNvPr>
          <p:cNvPicPr>
            <a:picLocks noChangeAspect="1"/>
          </p:cNvPicPr>
          <p:nvPr/>
        </p:nvPicPr>
        <p:blipFill>
          <a:blip r:embed="rId7"/>
          <a:stretch>
            <a:fillRect/>
          </a:stretch>
        </p:blipFill>
        <p:spPr>
          <a:xfrm>
            <a:off x="17351" y="6133999"/>
            <a:ext cx="12174649" cy="724001"/>
          </a:xfrm>
          <a:prstGeom prst="rect">
            <a:avLst/>
          </a:prstGeom>
        </p:spPr>
      </p:pic>
      <p:pic>
        <p:nvPicPr>
          <p:cNvPr id="9218" name="Picture 2" descr="Notas - Iconos gratis de educación">
            <a:extLst>
              <a:ext uri="{FF2B5EF4-FFF2-40B4-BE49-F238E27FC236}">
                <a16:creationId xmlns:a16="http://schemas.microsoft.com/office/drawing/2014/main" id="{6C05FAE1-676F-681F-9019-4B7680272D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485" y="3745018"/>
            <a:ext cx="2150182" cy="2150182"/>
          </a:xfrm>
          <a:prstGeom prst="rect">
            <a:avLst/>
          </a:prstGeom>
          <a:noFill/>
          <a:extLst>
            <a:ext uri="{909E8E84-426E-40DD-AFC4-6F175D3DCCD1}">
              <a14:hiddenFill xmlns:a14="http://schemas.microsoft.com/office/drawing/2010/main">
                <a:solidFill>
                  <a:srgbClr val="FFFFFF"/>
                </a:solidFill>
              </a14:hiddenFill>
            </a:ext>
          </a:extLst>
        </p:spPr>
      </p:pic>
      <p:pic>
        <p:nvPicPr>
          <p:cNvPr id="39" name="Audio 38">
            <a:hlinkClick r:id="" action="ppaction://media"/>
            <a:extLst>
              <a:ext uri="{FF2B5EF4-FFF2-40B4-BE49-F238E27FC236}">
                <a16:creationId xmlns:a16="http://schemas.microsoft.com/office/drawing/2014/main" id="{F087EB3B-ACA2-A2A6-89E2-55CA71B2F17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8811" t="-8811" r="-8811" b="-8811"/>
          <a:stretch>
            <a:fillRect/>
          </a:stretch>
        </p:blipFill>
        <p:spPr>
          <a:xfrm>
            <a:off x="10995778" y="5536686"/>
            <a:ext cx="717027" cy="717027"/>
          </a:xfrm>
          <a:prstGeom prst="ellipse">
            <a:avLst/>
          </a:prstGeom>
        </p:spPr>
      </p:pic>
    </p:spTree>
    <p:extLst>
      <p:ext uri="{BB962C8B-B14F-4D97-AF65-F5344CB8AC3E}">
        <p14:creationId xmlns:p14="http://schemas.microsoft.com/office/powerpoint/2010/main" val="3997622427"/>
      </p:ext>
    </p:extLst>
  </p:cSld>
  <p:clrMapOvr>
    <a:masterClrMapping/>
  </p:clrMapOvr>
  <mc:AlternateContent xmlns:mc="http://schemas.openxmlformats.org/markup-compatibility/2006" xmlns:p14="http://schemas.microsoft.com/office/powerpoint/2010/main">
    <mc:Choice Requires="p14">
      <p:transition spd="slow" p14:dur="2000" advTm="8971"/>
    </mc:Choice>
    <mc:Fallback xmlns="">
      <p:transition spd="slow" advTm="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558212" y="921526"/>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5" cstate="print"/>
          <a:stretch>
            <a:fillRect/>
          </a:stretch>
        </p:blipFill>
        <p:spPr>
          <a:xfrm>
            <a:off x="8649017" y="2792811"/>
            <a:ext cx="994410" cy="957580"/>
          </a:xfrm>
          <a:prstGeom prst="rect">
            <a:avLst/>
          </a:prstGeom>
        </p:spPr>
      </p:pic>
      <p:sp>
        <p:nvSpPr>
          <p:cNvPr id="4" name="CuadroTexto 3">
            <a:extLst>
              <a:ext uri="{FF2B5EF4-FFF2-40B4-BE49-F238E27FC236}">
                <a16:creationId xmlns:a16="http://schemas.microsoft.com/office/drawing/2014/main" id="{C9A82A80-E9C4-DF83-C9A0-9823F2263B76}"/>
              </a:ext>
            </a:extLst>
          </p:cNvPr>
          <p:cNvSpPr txBox="1"/>
          <p:nvPr/>
        </p:nvSpPr>
        <p:spPr>
          <a:xfrm>
            <a:off x="1399592" y="2070241"/>
            <a:ext cx="9234196" cy="959622"/>
          </a:xfrm>
          <a:prstGeom prst="rect">
            <a:avLst/>
          </a:prstGeom>
          <a:noFill/>
        </p:spPr>
        <p:txBody>
          <a:bodyPr wrap="square">
            <a:spAutoFit/>
          </a:bodyPr>
          <a:lstStyle/>
          <a:p>
            <a:pPr marR="1076325" lvl="0" algn="just">
              <a:lnSpc>
                <a:spcPct val="107000"/>
              </a:lnSpc>
              <a:spcAft>
                <a:spcPts val="0"/>
              </a:spcAft>
              <a:buSzPts val="1200"/>
              <a:tabLst>
                <a:tab pos="445135" algn="l"/>
                <a:tab pos="447675" algn="l"/>
              </a:tabLst>
            </a:pPr>
            <a:r>
              <a:rPr lang="es-ES" sz="1800" b="1" spc="0" dirty="0">
                <a:effectLst/>
                <a:latin typeface="Segoe UI Semilight" panose="020B0402040204020203" pitchFamily="34" charset="0"/>
                <a:ea typeface="Segoe UI Semilight" panose="020B0402040204020203" pitchFamily="34" charset="0"/>
              </a:rPr>
              <a:t>22. Una</a:t>
            </a:r>
            <a:r>
              <a:rPr lang="es-ES" sz="1800" b="1" spc="-6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vez</a:t>
            </a:r>
            <a:r>
              <a:rPr lang="es-ES" sz="1800" b="1" spc="-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realizada</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la</a:t>
            </a:r>
            <a:r>
              <a:rPr lang="es-ES" sz="1800" b="1" spc="-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selección</a:t>
            </a:r>
            <a:r>
              <a:rPr lang="es-ES" sz="1800" b="1" spc="-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anterior,</a:t>
            </a:r>
            <a:r>
              <a:rPr lang="es-ES" sz="1800" b="1" spc="-4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se</a:t>
            </a:r>
            <a:r>
              <a:rPr lang="es-ES" sz="1800" b="1" spc="-5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le</a:t>
            </a:r>
            <a:r>
              <a:rPr lang="es-ES" sz="1800" b="1" spc="-4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desplegará</a:t>
            </a:r>
            <a:r>
              <a:rPr lang="es-ES" sz="1800" b="1" spc="-2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el</a:t>
            </a:r>
            <a:r>
              <a:rPr lang="es-ES" sz="1800" b="1" spc="-40"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siguiente</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recordatorio</a:t>
            </a:r>
            <a:r>
              <a:rPr lang="es-ES" sz="1800" b="1" spc="-35" dirty="0">
                <a:effectLst/>
                <a:latin typeface="Segoe UI Semilight" panose="020B0402040204020203" pitchFamily="34" charset="0"/>
                <a:ea typeface="Segoe UI Semilight" panose="020B0402040204020203" pitchFamily="34" charset="0"/>
              </a:rPr>
              <a:t> </a:t>
            </a:r>
            <a:r>
              <a:rPr lang="es-ES" sz="1800" b="1" spc="0" dirty="0">
                <a:effectLst/>
                <a:latin typeface="Segoe UI Semilight" panose="020B0402040204020203" pitchFamily="34" charset="0"/>
                <a:ea typeface="Segoe UI Semilight" panose="020B0402040204020203" pitchFamily="34" charset="0"/>
              </a:rPr>
              <a:t>de los requisitos que deberá adjuntar. No se debe adjuntar ningún formulario de justificación de reprobación.</a:t>
            </a:r>
            <a:endParaRPr lang="es-CR" sz="1600" b="1" spc="0" dirty="0">
              <a:effectLst/>
              <a:latin typeface="Segoe UI Semilight" panose="020B0402040204020203" pitchFamily="34" charset="0"/>
              <a:ea typeface="Segoe UI Semilight" panose="020B0402040204020203" pitchFamily="34" charset="0"/>
            </a:endParaRPr>
          </a:p>
        </p:txBody>
      </p:sp>
      <p:pic>
        <p:nvPicPr>
          <p:cNvPr id="7" name="Image 106">
            <a:extLst>
              <a:ext uri="{FF2B5EF4-FFF2-40B4-BE49-F238E27FC236}">
                <a16:creationId xmlns:a16="http://schemas.microsoft.com/office/drawing/2014/main" id="{AC0DEDF7-20C8-5038-1A36-7B86A4E78FE1}"/>
              </a:ext>
            </a:extLst>
          </p:cNvPr>
          <p:cNvPicPr/>
          <p:nvPr/>
        </p:nvPicPr>
        <p:blipFill>
          <a:blip r:embed="rId6" cstate="print"/>
          <a:stretch>
            <a:fillRect/>
          </a:stretch>
        </p:blipFill>
        <p:spPr>
          <a:xfrm>
            <a:off x="890700" y="3287658"/>
            <a:ext cx="7073609" cy="2204102"/>
          </a:xfrm>
          <a:prstGeom prst="rect">
            <a:avLst/>
          </a:prstGeom>
        </p:spPr>
      </p:pic>
      <p:pic>
        <p:nvPicPr>
          <p:cNvPr id="12" name="Imagen 11">
            <a:extLst>
              <a:ext uri="{FF2B5EF4-FFF2-40B4-BE49-F238E27FC236}">
                <a16:creationId xmlns:a16="http://schemas.microsoft.com/office/drawing/2014/main" id="{827EC981-F849-1071-158B-6332966383EE}"/>
              </a:ext>
            </a:extLst>
          </p:cNvPr>
          <p:cNvPicPr>
            <a:picLocks noChangeAspect="1"/>
          </p:cNvPicPr>
          <p:nvPr/>
        </p:nvPicPr>
        <p:blipFill>
          <a:blip r:embed="rId7"/>
          <a:stretch>
            <a:fillRect/>
          </a:stretch>
        </p:blipFill>
        <p:spPr>
          <a:xfrm>
            <a:off x="17351" y="6133999"/>
            <a:ext cx="12174649" cy="724001"/>
          </a:xfrm>
          <a:prstGeom prst="rect">
            <a:avLst/>
          </a:prstGeom>
        </p:spPr>
      </p:pic>
      <p:pic>
        <p:nvPicPr>
          <p:cNvPr id="10244" name="Picture 4" descr="Lista de verificación - Iconos gratis de archivos y carpetas">
            <a:extLst>
              <a:ext uri="{FF2B5EF4-FFF2-40B4-BE49-F238E27FC236}">
                <a16:creationId xmlns:a16="http://schemas.microsoft.com/office/drawing/2014/main" id="{48051AC5-6DCE-D5E0-3BC2-DC1344E0DA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9017" y="2834968"/>
            <a:ext cx="2773399" cy="2773399"/>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FAEE11F7-7807-8C7F-208F-D4405B301CA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92" t="-23192" r="-23192" b="-23192"/>
          <a:stretch>
            <a:fillRect/>
          </a:stretch>
        </p:blipFill>
        <p:spPr>
          <a:xfrm>
            <a:off x="10976238" y="5491760"/>
            <a:ext cx="892355" cy="892355"/>
          </a:xfrm>
          <a:prstGeom prst="ellipse">
            <a:avLst/>
          </a:prstGeom>
        </p:spPr>
      </p:pic>
    </p:spTree>
    <p:extLst>
      <p:ext uri="{BB962C8B-B14F-4D97-AF65-F5344CB8AC3E}">
        <p14:creationId xmlns:p14="http://schemas.microsoft.com/office/powerpoint/2010/main" val="1062755859"/>
      </p:ext>
    </p:extLst>
  </p:cSld>
  <p:clrMapOvr>
    <a:masterClrMapping/>
  </p:clrMapOvr>
  <mc:AlternateContent xmlns:mc="http://schemas.openxmlformats.org/markup-compatibility/2006" xmlns:p14="http://schemas.microsoft.com/office/powerpoint/2010/main">
    <mc:Choice Requires="p14">
      <p:transition spd="slow" p14:dur="2000" advTm="59641"/>
    </mc:Choice>
    <mc:Fallback xmlns="">
      <p:transition spd="slow" advTm="5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aciendo clic en el icono del dedo. haciendo clic en la firma aislada sobre  fondo blanco. 5069337 Vector en Vecteezy">
            <a:extLst>
              <a:ext uri="{FF2B5EF4-FFF2-40B4-BE49-F238E27FC236}">
                <a16:creationId xmlns:a16="http://schemas.microsoft.com/office/drawing/2014/main" id="{38A813DE-8260-FCB4-9D25-B9D4955B7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26397">
            <a:off x="6210777" y="4606768"/>
            <a:ext cx="1977393" cy="197739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1057994E-4498-96FA-428B-D95B6E45E80D}"/>
              </a:ext>
            </a:extLst>
          </p:cNvPr>
          <p:cNvSpPr>
            <a:spLocks noGrp="1"/>
          </p:cNvSpPr>
          <p:nvPr>
            <p:ph idx="1"/>
          </p:nvPr>
        </p:nvSpPr>
        <p:spPr>
          <a:xfrm>
            <a:off x="838200" y="487680"/>
            <a:ext cx="10515600" cy="5882640"/>
          </a:xfrm>
        </p:spPr>
        <p:txBody>
          <a:bodyPr/>
          <a:lstStyle/>
          <a:p>
            <a:pPr marL="24130" indent="0" algn="just">
              <a:lnSpc>
                <a:spcPct val="107000"/>
              </a:lnSpc>
              <a:buNone/>
            </a:pPr>
            <a:r>
              <a:rPr lang="es-CR" sz="1800" kern="1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s-CR"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s-CR" dirty="0"/>
          </a:p>
        </p:txBody>
      </p:sp>
      <p:pic>
        <p:nvPicPr>
          <p:cNvPr id="6" name="Picture 2">
            <a:extLst>
              <a:ext uri="{FF2B5EF4-FFF2-40B4-BE49-F238E27FC236}">
                <a16:creationId xmlns:a16="http://schemas.microsoft.com/office/drawing/2014/main" id="{3B9E4CA4-D4BD-403A-66FC-5DF36B4B8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6807200" cy="71826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D8AF7C7C-3001-25BB-20FF-3ECFFAD8B19D}"/>
              </a:ext>
            </a:extLst>
          </p:cNvPr>
          <p:cNvPicPr>
            <a:picLocks noChangeAspect="1"/>
          </p:cNvPicPr>
          <p:nvPr/>
        </p:nvPicPr>
        <p:blipFill>
          <a:blip r:embed="rId6"/>
          <a:stretch>
            <a:fillRect/>
          </a:stretch>
        </p:blipFill>
        <p:spPr>
          <a:xfrm>
            <a:off x="6847640" y="814164"/>
            <a:ext cx="5025943" cy="4169254"/>
          </a:xfrm>
          <a:prstGeom prst="rect">
            <a:avLst/>
          </a:prstGeom>
        </p:spPr>
      </p:pic>
      <p:sp>
        <p:nvSpPr>
          <p:cNvPr id="10" name="Flecha: hacia abajo 9">
            <a:extLst>
              <a:ext uri="{FF2B5EF4-FFF2-40B4-BE49-F238E27FC236}">
                <a16:creationId xmlns:a16="http://schemas.microsoft.com/office/drawing/2014/main" id="{481EAD91-B715-3F1A-CA49-836CA22217E3}"/>
              </a:ext>
            </a:extLst>
          </p:cNvPr>
          <p:cNvSpPr/>
          <p:nvPr/>
        </p:nvSpPr>
        <p:spPr>
          <a:xfrm rot="5400000">
            <a:off x="10882275" y="4550850"/>
            <a:ext cx="396815" cy="1191547"/>
          </a:xfrm>
          <a:prstGeom prst="down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A448C1E3-7972-AB40-D82C-050FD34A8217}"/>
              </a:ext>
            </a:extLst>
          </p:cNvPr>
          <p:cNvPicPr>
            <a:picLocks noChangeAspect="1"/>
          </p:cNvPicPr>
          <p:nvPr/>
        </p:nvPicPr>
        <p:blipFill>
          <a:blip r:embed="rId7"/>
          <a:stretch>
            <a:fillRect/>
          </a:stretch>
        </p:blipFill>
        <p:spPr>
          <a:xfrm>
            <a:off x="0" y="6058086"/>
            <a:ext cx="12174649" cy="724001"/>
          </a:xfrm>
          <a:prstGeom prst="rect">
            <a:avLst/>
          </a:prstGeom>
        </p:spPr>
      </p:pic>
      <p:sp>
        <p:nvSpPr>
          <p:cNvPr id="7" name="CuadroTexto 6">
            <a:extLst>
              <a:ext uri="{FF2B5EF4-FFF2-40B4-BE49-F238E27FC236}">
                <a16:creationId xmlns:a16="http://schemas.microsoft.com/office/drawing/2014/main" id="{CB884832-819D-2280-C683-96E01E94333C}"/>
              </a:ext>
            </a:extLst>
          </p:cNvPr>
          <p:cNvSpPr txBox="1"/>
          <p:nvPr/>
        </p:nvSpPr>
        <p:spPr>
          <a:xfrm>
            <a:off x="590551" y="942975"/>
            <a:ext cx="5887888" cy="4919808"/>
          </a:xfrm>
          <a:prstGeom prst="rect">
            <a:avLst/>
          </a:prstGeom>
          <a:ln w="85725" cap="sq">
            <a:solidFill>
              <a:schemeClr val="accent6">
                <a:lumMod val="40000"/>
                <a:lumOff val="60000"/>
              </a:schemeClr>
            </a:solidFill>
            <a:prstDash val="dash"/>
            <a:bevel/>
          </a:ln>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algn="just">
              <a:lnSpc>
                <a:spcPct val="107000"/>
              </a:lnSpc>
              <a:buFont typeface="Symbol" panose="05050102010706020507" pitchFamily="18" charset="2"/>
              <a:buChar char=""/>
            </a:pPr>
            <a:r>
              <a:rPr lang="es-ES" dirty="0"/>
              <a:t>Se podrá acceder desde la página web del MEP, en el siguiente enlace, en apartado “ingresar solicitud”: </a:t>
            </a:r>
          </a:p>
          <a:p>
            <a:pPr marL="342900" indent="-342900" algn="just">
              <a:lnSpc>
                <a:spcPct val="107000"/>
              </a:lnSpc>
              <a:buFont typeface="Symbol" panose="05050102010706020507" pitchFamily="18" charset="2"/>
              <a:buChar char=""/>
            </a:pPr>
            <a:endParaRPr lang="es-ES" dirty="0"/>
          </a:p>
          <a:p>
            <a:pPr algn="ctr">
              <a:lnSpc>
                <a:spcPct val="107000"/>
              </a:lnSpc>
            </a:pPr>
            <a:r>
              <a:rPr lang="es-ES" sz="2400" b="1" dirty="0"/>
              <a:t>https://mep.go.cr/becas-postsecundaria </a:t>
            </a:r>
          </a:p>
          <a:p>
            <a:pPr marL="342900" indent="-342900" algn="just">
              <a:lnSpc>
                <a:spcPct val="107000"/>
              </a:lnSpc>
              <a:buFont typeface="Symbol" panose="05050102010706020507" pitchFamily="18" charset="2"/>
              <a:buChar char=""/>
            </a:pPr>
            <a:endParaRPr lang="es-ES" dirty="0"/>
          </a:p>
          <a:p>
            <a:pPr marL="342900" indent="-342900" algn="just">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cantidad de becas que se otorgarán es limitada y está sujeta a disponibilidad presupuestaria y al cumplimiento de todos los requisitos.</a:t>
            </a:r>
            <a:endParaRPr lang="es-CR" sz="1800" kern="1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endParaRPr>
          </a:p>
          <a:p>
            <a:pPr algn="just">
              <a:lnSpc>
                <a:spcPct val="107000"/>
              </a:lnSpc>
            </a:pPr>
            <a:endParaRPr lang="es-CR" sz="1800" kern="1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s-CR" sz="1800" b="1" kern="100" dirty="0">
                <a:effectLst/>
                <a:latin typeface="Calibri" panose="020F0502020204030204" pitchFamily="34" charset="0"/>
                <a:ea typeface="Calibri" panose="020F0502020204030204" pitchFamily="34" charset="0"/>
                <a:cs typeface="Arial" panose="020B0604020202020204" pitchFamily="34" charset="0"/>
              </a:rPr>
              <a:t>El proceso no se realiza mediante el correo de becas postsecundaria </a:t>
            </a:r>
            <a:r>
              <a:rPr lang="es-ES" b="1" kern="100" dirty="0">
                <a:latin typeface="Calibri" panose="020F0502020204030204" pitchFamily="34" charset="0"/>
                <a:ea typeface="Calibri" panose="020F0502020204030204" pitchFamily="34" charset="0"/>
                <a:cs typeface="Arial" panose="020B0604020202020204" pitchFamily="34" charset="0"/>
              </a:rPr>
              <a:t>ni de forma presencial en la oficina de la Unidad de Becas</a:t>
            </a:r>
            <a:r>
              <a:rPr lang="es-CR" b="1" kern="100" dirty="0">
                <a:latin typeface="Calibri" panose="020F0502020204030204" pitchFamily="34" charset="0"/>
                <a:ea typeface="Calibri" panose="020F0502020204030204" pitchFamily="34" charset="0"/>
                <a:cs typeface="Arial" panose="020B0604020202020204" pitchFamily="34" charset="0"/>
              </a:rPr>
              <a:t>.</a:t>
            </a:r>
          </a:p>
          <a:p>
            <a:pPr marL="342900" indent="-342900" algn="just">
              <a:lnSpc>
                <a:spcPct val="107000"/>
              </a:lnSpc>
              <a:buFont typeface="Symbol" panose="05050102010706020507" pitchFamily="18" charset="2"/>
              <a:buChar char=""/>
            </a:pPr>
            <a:endParaRPr lang="es-CR" b="1" kern="100" dirty="0">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Solamente se realiza  en las fechas que la Unidad de Becas comunica mediante la página web, todos los trámites son en línea.</a:t>
            </a:r>
            <a:endParaRPr lang="es-CR" b="1" kern="100" dirty="0">
              <a:latin typeface="Calibri" panose="020F0502020204030204" pitchFamily="34" charset="0"/>
              <a:ea typeface="Calibri" panose="020F0502020204030204" pitchFamily="34" charset="0"/>
              <a:cs typeface="Arial" panose="020B0604020202020204" pitchFamily="34" charset="0"/>
            </a:endParaRPr>
          </a:p>
        </p:txBody>
      </p:sp>
      <p:pic>
        <p:nvPicPr>
          <p:cNvPr id="24" name="Audio 23">
            <a:hlinkClick r:id="" action="ppaction://media"/>
            <a:extLst>
              <a:ext uri="{FF2B5EF4-FFF2-40B4-BE49-F238E27FC236}">
                <a16:creationId xmlns:a16="http://schemas.microsoft.com/office/drawing/2014/main" id="{D5FD9F11-2D4B-CAD2-0827-2BBBDFDB7FB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441412" y="5471148"/>
            <a:ext cx="912388" cy="877882"/>
          </a:xfrm>
          <a:prstGeom prst="ellipse">
            <a:avLst/>
          </a:prstGeom>
        </p:spPr>
      </p:pic>
      <p:sp>
        <p:nvSpPr>
          <p:cNvPr id="2" name="CuadroTexto 1">
            <a:extLst>
              <a:ext uri="{FF2B5EF4-FFF2-40B4-BE49-F238E27FC236}">
                <a16:creationId xmlns:a16="http://schemas.microsoft.com/office/drawing/2014/main" id="{1F3A703A-F0C4-A531-255D-271C58D317EC}"/>
              </a:ext>
            </a:extLst>
          </p:cNvPr>
          <p:cNvSpPr txBox="1"/>
          <p:nvPr/>
        </p:nvSpPr>
        <p:spPr>
          <a:xfrm>
            <a:off x="7719257" y="4885013"/>
            <a:ext cx="2703842" cy="523220"/>
          </a:xfrm>
          <a:prstGeom prst="rect">
            <a:avLst/>
          </a:prstGeom>
          <a:solidFill>
            <a:schemeClr val="accent1">
              <a:lumMod val="50000"/>
            </a:schemeClr>
          </a:solidFill>
          <a:ln w="47625">
            <a:solidFill>
              <a:schemeClr val="accent1">
                <a:lumMod val="50000"/>
              </a:schemeClr>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solidFill>
                  <a:schemeClr val="bg1"/>
                </a:solidFill>
              </a:rPr>
              <a:t>Ingresar solicitud  </a:t>
            </a:r>
          </a:p>
        </p:txBody>
      </p:sp>
    </p:spTree>
    <p:extLst>
      <p:ext uri="{BB962C8B-B14F-4D97-AF65-F5344CB8AC3E}">
        <p14:creationId xmlns:p14="http://schemas.microsoft.com/office/powerpoint/2010/main" val="3203533095"/>
      </p:ext>
    </p:extLst>
  </p:cSld>
  <p:clrMapOvr>
    <a:masterClrMapping/>
  </p:clrMapOvr>
  <mc:AlternateContent xmlns:mc="http://schemas.openxmlformats.org/markup-compatibility/2006" xmlns:p14="http://schemas.microsoft.com/office/powerpoint/2010/main">
    <mc:Choice Requires="p14">
      <p:transition spd="slow" p14:dur="2000" advTm="44023"/>
    </mc:Choice>
    <mc:Fallback xmlns="">
      <p:transition spd="slow" advTm="4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ciendo clic en el icono del dedo. haciendo clic en la firma aislada sobre  fondo blanco. 5069337 Vector en Vecteezy">
            <a:extLst>
              <a:ext uri="{FF2B5EF4-FFF2-40B4-BE49-F238E27FC236}">
                <a16:creationId xmlns:a16="http://schemas.microsoft.com/office/drawing/2014/main" id="{9BA75A3F-FD15-DE37-CF94-AEFC56022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176" y="4080871"/>
            <a:ext cx="2407176" cy="240717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D197517-3E5D-C7D8-EA90-D3654B074E8E}"/>
              </a:ext>
            </a:extLst>
          </p:cNvPr>
          <p:cNvSpPr>
            <a:spLocks noGrp="1"/>
          </p:cNvSpPr>
          <p:nvPr>
            <p:ph type="title"/>
          </p:nvPr>
        </p:nvSpPr>
        <p:spPr>
          <a:xfrm>
            <a:off x="1558212" y="921526"/>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E2978426-F146-5332-EAE3-3BA05D1DA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EE0E84AC-DD96-8034-7F39-DA10FEF4C929}"/>
              </a:ext>
            </a:extLst>
          </p:cNvPr>
          <p:cNvPicPr/>
          <p:nvPr/>
        </p:nvPicPr>
        <p:blipFill>
          <a:blip r:embed="rId6" cstate="print"/>
          <a:stretch>
            <a:fillRect/>
          </a:stretch>
        </p:blipFill>
        <p:spPr>
          <a:xfrm>
            <a:off x="8649017" y="2792811"/>
            <a:ext cx="994410" cy="957580"/>
          </a:xfrm>
          <a:prstGeom prst="rect">
            <a:avLst/>
          </a:prstGeom>
        </p:spPr>
      </p:pic>
      <p:sp>
        <p:nvSpPr>
          <p:cNvPr id="6" name="CuadroTexto 5">
            <a:extLst>
              <a:ext uri="{FF2B5EF4-FFF2-40B4-BE49-F238E27FC236}">
                <a16:creationId xmlns:a16="http://schemas.microsoft.com/office/drawing/2014/main" id="{8290B342-78CC-2658-7908-CBFA85F31D89}"/>
              </a:ext>
            </a:extLst>
          </p:cNvPr>
          <p:cNvSpPr txBox="1"/>
          <p:nvPr/>
        </p:nvSpPr>
        <p:spPr>
          <a:xfrm>
            <a:off x="839755" y="1976398"/>
            <a:ext cx="10879494" cy="1035540"/>
          </a:xfrm>
          <a:prstGeom prst="rect">
            <a:avLst/>
          </a:prstGeom>
          <a:noFill/>
        </p:spPr>
        <p:txBody>
          <a:bodyPr wrap="square">
            <a:spAutoFit/>
          </a:bodyPr>
          <a:lstStyle/>
          <a:p>
            <a:pPr marR="1163955" lvl="0">
              <a:lnSpc>
                <a:spcPct val="107000"/>
              </a:lnSpc>
              <a:spcAft>
                <a:spcPts val="0"/>
              </a:spcAft>
              <a:buSzPts val="1200"/>
              <a:tabLst>
                <a:tab pos="445135" algn="l"/>
                <a:tab pos="447675" algn="l"/>
              </a:tabLst>
            </a:pPr>
            <a:r>
              <a:rPr lang="es-ES" sz="1400" b="1" dirty="0">
                <a:latin typeface="Segoe UI Semilight" panose="020B0402040204020203" pitchFamily="34" charset="0"/>
                <a:ea typeface="Segoe UI Semilight" panose="020B0402040204020203" pitchFamily="34" charset="0"/>
              </a:rPr>
              <a:t>23.Una</a:t>
            </a:r>
            <a:r>
              <a:rPr lang="es-ES" sz="1400" b="1" spc="-25"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vez</a:t>
            </a:r>
            <a:r>
              <a:rPr lang="es-ES" sz="1400" b="1" spc="-15"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que</a:t>
            </a:r>
            <a:r>
              <a:rPr lang="es-ES" sz="1400" b="1" spc="-15"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cuente</a:t>
            </a:r>
            <a:r>
              <a:rPr lang="es-ES" sz="1400" b="1" spc="-25"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con</a:t>
            </a:r>
            <a:r>
              <a:rPr lang="es-ES" sz="1400" b="1" spc="-25"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todos</a:t>
            </a:r>
            <a:r>
              <a:rPr lang="es-ES" sz="1400" b="1" spc="-10"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los</a:t>
            </a:r>
            <a:r>
              <a:rPr lang="es-ES" sz="1400" b="1" spc="-20"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requisitos</a:t>
            </a:r>
            <a:r>
              <a:rPr lang="es-ES" sz="1400" b="1" spc="-10"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documentales</a:t>
            </a:r>
            <a:r>
              <a:rPr lang="es-ES" sz="1400" b="1" spc="-20"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proceder</a:t>
            </a:r>
            <a:r>
              <a:rPr lang="es-ES" sz="1400" b="1" spc="-10"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a</a:t>
            </a:r>
            <a:r>
              <a:rPr lang="es-ES" sz="1400" b="1" spc="-25"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cargarlos</a:t>
            </a:r>
            <a:r>
              <a:rPr lang="es-ES" sz="1400" b="1" spc="-20" dirty="0">
                <a:latin typeface="Segoe UI Semilight" panose="020B0402040204020203" pitchFamily="34" charset="0"/>
                <a:ea typeface="Segoe UI Semilight" panose="020B0402040204020203" pitchFamily="34" charset="0"/>
              </a:rPr>
              <a:t> </a:t>
            </a:r>
            <a:r>
              <a:rPr lang="es-ES" sz="1400" b="1" dirty="0">
                <a:latin typeface="Segoe UI Semilight" panose="020B0402040204020203" pitchFamily="34" charset="0"/>
                <a:ea typeface="Segoe UI Semilight" panose="020B0402040204020203" pitchFamily="34" charset="0"/>
              </a:rPr>
              <a:t>y dar clic en enviar.</a:t>
            </a:r>
          </a:p>
          <a:p>
            <a:pPr marR="1163955" lvl="0">
              <a:lnSpc>
                <a:spcPct val="107000"/>
              </a:lnSpc>
              <a:spcAft>
                <a:spcPts val="0"/>
              </a:spcAft>
              <a:buSzPts val="1200"/>
              <a:tabLst>
                <a:tab pos="445135" algn="l"/>
                <a:tab pos="447675" algn="l"/>
              </a:tabLst>
            </a:pPr>
            <a:endParaRPr lang="es-CR" sz="1400" spc="0" dirty="0">
              <a:effectLst/>
              <a:latin typeface="Segoe UI Semilight" panose="020B0402040204020203" pitchFamily="34" charset="0"/>
              <a:ea typeface="Segoe UI Semilight" panose="020B0402040204020203" pitchFamily="34" charset="0"/>
            </a:endParaRPr>
          </a:p>
          <a:p>
            <a:pPr>
              <a:spcBef>
                <a:spcPts val="235"/>
              </a:spcBef>
            </a:pPr>
            <a:r>
              <a:rPr lang="es-ES" sz="1400" dirty="0">
                <a:effectLst/>
                <a:latin typeface="Segoe UI Semilight" panose="020B0402040204020203" pitchFamily="34" charset="0"/>
                <a:ea typeface="Segoe UI Semilight" panose="020B0402040204020203" pitchFamily="34" charset="0"/>
              </a:rPr>
              <a:t> </a:t>
            </a:r>
            <a:r>
              <a:rPr lang="es-ES" sz="1400" dirty="0">
                <a:latin typeface="Segoe UI Semilight" panose="020B0402040204020203" pitchFamily="34" charset="0"/>
                <a:ea typeface="Segoe UI Semilight" panose="020B0402040204020203" pitchFamily="34" charset="0"/>
              </a:rPr>
              <a:t>Una vez que  cada  documento este cargado individualmente  debe d</a:t>
            </a:r>
            <a:r>
              <a:rPr lang="es-ES" sz="1400" dirty="0">
                <a:effectLst/>
                <a:latin typeface="Segoe UI Semilight" panose="020B0402040204020203" pitchFamily="34" charset="0"/>
                <a:ea typeface="Segoe UI Semilight" panose="020B0402040204020203" pitchFamily="34" charset="0"/>
              </a:rPr>
              <a:t>ar clic en el botón Enviar.</a:t>
            </a:r>
            <a:endParaRPr lang="es-CR" sz="1400" dirty="0">
              <a:effectLst/>
              <a:latin typeface="Segoe UI Semilight" panose="020B0402040204020203" pitchFamily="34" charset="0"/>
              <a:ea typeface="Segoe UI Semilight" panose="020B0402040204020203" pitchFamily="34" charset="0"/>
            </a:endParaRPr>
          </a:p>
          <a:p>
            <a:pPr>
              <a:spcBef>
                <a:spcPts val="235"/>
              </a:spcBef>
            </a:pPr>
            <a:endParaRPr lang="es-CR" sz="1400" dirty="0">
              <a:effectLst/>
              <a:latin typeface="Segoe UI Semilight" panose="020B0402040204020203" pitchFamily="34" charset="0"/>
              <a:ea typeface="Segoe UI Semilight" panose="020B0402040204020203" pitchFamily="34" charset="0"/>
            </a:endParaRPr>
          </a:p>
        </p:txBody>
      </p:sp>
      <p:pic>
        <p:nvPicPr>
          <p:cNvPr id="8" name="Image 115">
            <a:extLst>
              <a:ext uri="{FF2B5EF4-FFF2-40B4-BE49-F238E27FC236}">
                <a16:creationId xmlns:a16="http://schemas.microsoft.com/office/drawing/2014/main" id="{C473EC1D-D254-625F-16D4-011DC3DE69DA}"/>
              </a:ext>
            </a:extLst>
          </p:cNvPr>
          <p:cNvPicPr/>
          <p:nvPr/>
        </p:nvPicPr>
        <p:blipFill>
          <a:blip r:embed="rId7" cstate="print"/>
          <a:stretch>
            <a:fillRect/>
          </a:stretch>
        </p:blipFill>
        <p:spPr>
          <a:xfrm>
            <a:off x="3296219" y="3408813"/>
            <a:ext cx="5281121" cy="2306644"/>
          </a:xfrm>
          <a:prstGeom prst="rect">
            <a:avLst/>
          </a:prstGeom>
        </p:spPr>
      </p:pic>
      <p:pic>
        <p:nvPicPr>
          <p:cNvPr id="11" name="Imagen 10">
            <a:extLst>
              <a:ext uri="{FF2B5EF4-FFF2-40B4-BE49-F238E27FC236}">
                <a16:creationId xmlns:a16="http://schemas.microsoft.com/office/drawing/2014/main" id="{BBF4BDFF-6327-7614-8085-7487B23A4801}"/>
              </a:ext>
            </a:extLst>
          </p:cNvPr>
          <p:cNvPicPr>
            <a:picLocks noChangeAspect="1"/>
          </p:cNvPicPr>
          <p:nvPr/>
        </p:nvPicPr>
        <p:blipFill>
          <a:blip r:embed="rId8"/>
          <a:stretch>
            <a:fillRect/>
          </a:stretch>
        </p:blipFill>
        <p:spPr>
          <a:xfrm>
            <a:off x="17351" y="6153487"/>
            <a:ext cx="12174649" cy="724001"/>
          </a:xfrm>
          <a:prstGeom prst="rect">
            <a:avLst/>
          </a:prstGeom>
        </p:spPr>
      </p:pic>
      <p:sp>
        <p:nvSpPr>
          <p:cNvPr id="7" name="CuadroTexto 6">
            <a:extLst>
              <a:ext uri="{FF2B5EF4-FFF2-40B4-BE49-F238E27FC236}">
                <a16:creationId xmlns:a16="http://schemas.microsoft.com/office/drawing/2014/main" id="{51FB180F-C35F-E3B7-A2EC-BF9965AE0EC8}"/>
              </a:ext>
            </a:extLst>
          </p:cNvPr>
          <p:cNvSpPr txBox="1"/>
          <p:nvPr/>
        </p:nvSpPr>
        <p:spPr>
          <a:xfrm>
            <a:off x="9031737" y="3336246"/>
            <a:ext cx="2441542" cy="1107996"/>
          </a:xfrm>
          <a:prstGeom prst="rect">
            <a:avLst/>
          </a:prstGeom>
          <a:solidFill>
            <a:schemeClr val="accent1">
              <a:lumMod val="50000"/>
            </a:schemeClr>
          </a:solidFill>
        </p:spPr>
        <p:txBody>
          <a:bodyPr wrap="square" rtlCol="0">
            <a:spAutoFit/>
          </a:bodyPr>
          <a:lstStyle/>
          <a:p>
            <a:r>
              <a:rPr lang="en-US" sz="6600" dirty="0">
                <a:solidFill>
                  <a:schemeClr val="bg1"/>
                </a:solidFill>
              </a:rPr>
              <a:t>Enviar </a:t>
            </a:r>
          </a:p>
        </p:txBody>
      </p:sp>
      <p:pic>
        <p:nvPicPr>
          <p:cNvPr id="11268" name="Picture 4" descr="Carga de archivos - Iconos gratis de multimedia">
            <a:extLst>
              <a:ext uri="{FF2B5EF4-FFF2-40B4-BE49-F238E27FC236}">
                <a16:creationId xmlns:a16="http://schemas.microsoft.com/office/drawing/2014/main" id="{29D0D32A-F5F7-6FAE-043F-D47CACA40F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566" y="3552903"/>
            <a:ext cx="2458587" cy="2458587"/>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E282FCA3-4139-3903-9295-BA7195CDBD6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5808" t="-25808" r="-25808" b="-25808"/>
          <a:stretch>
            <a:fillRect/>
          </a:stretch>
        </p:blipFill>
        <p:spPr>
          <a:xfrm>
            <a:off x="10897654" y="5472346"/>
            <a:ext cx="924253" cy="924253"/>
          </a:xfrm>
          <a:prstGeom prst="ellipse">
            <a:avLst/>
          </a:prstGeom>
        </p:spPr>
      </p:pic>
    </p:spTree>
    <p:extLst>
      <p:ext uri="{BB962C8B-B14F-4D97-AF65-F5344CB8AC3E}">
        <p14:creationId xmlns:p14="http://schemas.microsoft.com/office/powerpoint/2010/main" val="2467753347"/>
      </p:ext>
    </p:extLst>
  </p:cSld>
  <p:clrMapOvr>
    <a:masterClrMapping/>
  </p:clrMapOvr>
  <mc:AlternateContent xmlns:mc="http://schemas.openxmlformats.org/markup-compatibility/2006" xmlns:p14="http://schemas.microsoft.com/office/powerpoint/2010/main">
    <mc:Choice Requires="p14">
      <p:transition spd="slow" p14:dur="2000" advTm="16253"/>
    </mc:Choice>
    <mc:Fallback xmlns="">
      <p:transition spd="slow" advTm="1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3E032-3A19-5DD3-5977-EB2021C21A13}"/>
            </a:ext>
          </a:extLst>
        </p:cNvPr>
        <p:cNvGrpSpPr/>
        <p:nvPr/>
      </p:nvGrpSpPr>
      <p:grpSpPr>
        <a:xfrm>
          <a:off x="0" y="0"/>
          <a:ext cx="0" cy="0"/>
          <a:chOff x="0" y="0"/>
          <a:chExt cx="0" cy="0"/>
        </a:xfrm>
      </p:grpSpPr>
      <p:pic>
        <p:nvPicPr>
          <p:cNvPr id="9" name="Picture 2" descr="haciendo clic en el icono del dedo. haciendo clic en la firma aislada sobre  fondo blanco. 5069337 Vector en Vecteezy">
            <a:extLst>
              <a:ext uri="{FF2B5EF4-FFF2-40B4-BE49-F238E27FC236}">
                <a16:creationId xmlns:a16="http://schemas.microsoft.com/office/drawing/2014/main" id="{DE0167FB-C7AC-6DA7-6DED-DD7D59BE5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005" y="4138963"/>
            <a:ext cx="2407176" cy="240717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C3D80A6-2C35-7C77-14A5-2B34E803B988}"/>
              </a:ext>
            </a:extLst>
          </p:cNvPr>
          <p:cNvSpPr>
            <a:spLocks noGrp="1"/>
          </p:cNvSpPr>
          <p:nvPr>
            <p:ph type="title"/>
          </p:nvPr>
        </p:nvSpPr>
        <p:spPr>
          <a:xfrm>
            <a:off x="1558212" y="921526"/>
            <a:ext cx="8928706" cy="1148715"/>
          </a:xfrm>
        </p:spPr>
        <p:txBody>
          <a:bodyPr>
            <a:noAutofit/>
          </a:bodyPr>
          <a:lstStyle/>
          <a:p>
            <a:r>
              <a:rPr lang="es-ES" sz="4000" dirty="0">
                <a:solidFill>
                  <a:srgbClr val="000000"/>
                </a:solidFill>
                <a:latin typeface="Poppins Ultra-Bold" panose="020B0604020202020204"/>
              </a:rPr>
              <a:t>PASOS PARA REALIZAR El INGRESO AL MODULO </a:t>
            </a:r>
            <a:r>
              <a:rPr lang="es-CR" sz="4000" dirty="0">
                <a:solidFill>
                  <a:srgbClr val="000000"/>
                </a:solidFill>
                <a:latin typeface="Poppins Ultra-Bold" panose="020B0604020202020204"/>
              </a:rPr>
              <a:t>de Regionalización Digital</a:t>
            </a:r>
            <a:endParaRPr lang="es-CR" sz="4000" dirty="0">
              <a:latin typeface="Poppins Ultra-Bold" panose="020B0604020202020204"/>
            </a:endParaRPr>
          </a:p>
        </p:txBody>
      </p:sp>
      <p:pic>
        <p:nvPicPr>
          <p:cNvPr id="5" name="Picture 2">
            <a:extLst>
              <a:ext uri="{FF2B5EF4-FFF2-40B4-BE49-F238E27FC236}">
                <a16:creationId xmlns:a16="http://schemas.microsoft.com/office/drawing/2014/main" id="{DB33B405-D019-56ED-2EC6-E1097C8A1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2C7447B5-3401-6848-8E6E-7796A2B91EBC}"/>
              </a:ext>
            </a:extLst>
          </p:cNvPr>
          <p:cNvPicPr/>
          <p:nvPr/>
        </p:nvPicPr>
        <p:blipFill>
          <a:blip r:embed="rId6" cstate="print"/>
          <a:stretch>
            <a:fillRect/>
          </a:stretch>
        </p:blipFill>
        <p:spPr>
          <a:xfrm>
            <a:off x="8649017" y="2792811"/>
            <a:ext cx="994410" cy="957580"/>
          </a:xfrm>
          <a:prstGeom prst="rect">
            <a:avLst/>
          </a:prstGeom>
        </p:spPr>
      </p:pic>
      <p:sp>
        <p:nvSpPr>
          <p:cNvPr id="6" name="CuadroTexto 5">
            <a:extLst>
              <a:ext uri="{FF2B5EF4-FFF2-40B4-BE49-F238E27FC236}">
                <a16:creationId xmlns:a16="http://schemas.microsoft.com/office/drawing/2014/main" id="{89352F92-D491-298D-A1C8-D2C23A3D072E}"/>
              </a:ext>
            </a:extLst>
          </p:cNvPr>
          <p:cNvSpPr txBox="1"/>
          <p:nvPr/>
        </p:nvSpPr>
        <p:spPr>
          <a:xfrm>
            <a:off x="796623" y="2093314"/>
            <a:ext cx="10879494" cy="536429"/>
          </a:xfrm>
          <a:prstGeom prst="rect">
            <a:avLst/>
          </a:prstGeom>
          <a:noFill/>
        </p:spPr>
        <p:txBody>
          <a:bodyPr wrap="square">
            <a:spAutoFit/>
          </a:bodyPr>
          <a:lstStyle/>
          <a:p>
            <a:pPr marR="1163955" lvl="0">
              <a:lnSpc>
                <a:spcPct val="107000"/>
              </a:lnSpc>
              <a:spcAft>
                <a:spcPts val="0"/>
              </a:spcAft>
              <a:buSzPts val="1200"/>
              <a:tabLst>
                <a:tab pos="445135" algn="l"/>
                <a:tab pos="447675" algn="l"/>
              </a:tabLst>
            </a:pPr>
            <a:r>
              <a:rPr lang="es-ES" sz="1400" b="1" spc="0" dirty="0">
                <a:effectLst/>
                <a:latin typeface="Segoe UI Semilight" panose="020B0402040204020203" pitchFamily="34" charset="0"/>
                <a:ea typeface="Segoe UI Semilight" panose="020B0402040204020203" pitchFamily="34" charset="0"/>
              </a:rPr>
              <a:t>24. </a:t>
            </a:r>
            <a:r>
              <a:rPr lang="es-ES" sz="1400" b="1" spc="0" dirty="0">
                <a:latin typeface="Segoe UI Semilight" panose="020B0402040204020203" pitchFamily="34" charset="0"/>
                <a:ea typeface="Segoe UI Semilight" panose="020B0402040204020203" pitchFamily="34" charset="0"/>
              </a:rPr>
              <a:t>L</a:t>
            </a:r>
            <a:r>
              <a:rPr lang="es-ES" sz="1400" dirty="0">
                <a:effectLst/>
                <a:latin typeface="Segoe UI Semilight" panose="020B0402040204020203" pitchFamily="34" charset="0"/>
                <a:ea typeface="Segoe UI Semilight" panose="020B0402040204020203" pitchFamily="34" charset="0"/>
              </a:rPr>
              <a:t>a solicitud será procesada para validación o valoración según corresponda. Una vez que de clic al botón de aceptación de términos y condiciones correspondientes únicamente al ingreso al módulo de regionalización digital </a:t>
            </a:r>
            <a:endParaRPr lang="es-CR" sz="1400" dirty="0">
              <a:effectLst/>
              <a:latin typeface="Segoe UI Semilight" panose="020B0402040204020203" pitchFamily="34" charset="0"/>
              <a:ea typeface="Segoe UI Semilight" panose="020B0402040204020203" pitchFamily="34" charset="0"/>
            </a:endParaRPr>
          </a:p>
        </p:txBody>
      </p:sp>
      <p:pic>
        <p:nvPicPr>
          <p:cNvPr id="11" name="Imagen 10">
            <a:extLst>
              <a:ext uri="{FF2B5EF4-FFF2-40B4-BE49-F238E27FC236}">
                <a16:creationId xmlns:a16="http://schemas.microsoft.com/office/drawing/2014/main" id="{CB6EB8BF-F0FB-73B5-FC06-8A1EBE23F559}"/>
              </a:ext>
            </a:extLst>
          </p:cNvPr>
          <p:cNvPicPr>
            <a:picLocks noChangeAspect="1"/>
          </p:cNvPicPr>
          <p:nvPr/>
        </p:nvPicPr>
        <p:blipFill>
          <a:blip r:embed="rId7"/>
          <a:stretch>
            <a:fillRect/>
          </a:stretch>
        </p:blipFill>
        <p:spPr>
          <a:xfrm>
            <a:off x="17351" y="6153487"/>
            <a:ext cx="12174649" cy="724001"/>
          </a:xfrm>
          <a:prstGeom prst="rect">
            <a:avLst/>
          </a:prstGeom>
        </p:spPr>
      </p:pic>
      <p:pic>
        <p:nvPicPr>
          <p:cNvPr id="2050" name="Picture 2" descr="Términos y condiciones - Iconos gratis de archivos y carpetas">
            <a:extLst>
              <a:ext uri="{FF2B5EF4-FFF2-40B4-BE49-F238E27FC236}">
                <a16:creationId xmlns:a16="http://schemas.microsoft.com/office/drawing/2014/main" id="{7A3BCE3E-4F31-43F3-D618-80DA978A7C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53" y="4012664"/>
            <a:ext cx="1978325" cy="1978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00E99FF-CBBB-8E9E-90EB-EC9509634B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8204" y="2660502"/>
            <a:ext cx="6099204" cy="33304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32B5A41-ACB5-A9E2-BB3D-CA8B207525F7}"/>
              </a:ext>
            </a:extLst>
          </p:cNvPr>
          <p:cNvSpPr txBox="1"/>
          <p:nvPr/>
        </p:nvSpPr>
        <p:spPr>
          <a:xfrm>
            <a:off x="8853834" y="3246936"/>
            <a:ext cx="2637518" cy="1107996"/>
          </a:xfrm>
          <a:prstGeom prst="rect">
            <a:avLst/>
          </a:prstGeom>
          <a:solidFill>
            <a:schemeClr val="accent1">
              <a:lumMod val="50000"/>
            </a:schemeClr>
          </a:solidFill>
        </p:spPr>
        <p:txBody>
          <a:bodyPr wrap="square" rtlCol="0">
            <a:spAutoFit/>
          </a:bodyPr>
          <a:lstStyle/>
          <a:p>
            <a:r>
              <a:rPr lang="en-US" sz="6600" dirty="0">
                <a:solidFill>
                  <a:schemeClr val="bg1"/>
                </a:solidFill>
              </a:rPr>
              <a:t>Acepto </a:t>
            </a:r>
          </a:p>
        </p:txBody>
      </p:sp>
      <p:pic>
        <p:nvPicPr>
          <p:cNvPr id="21" name="Audio 20">
            <a:hlinkClick r:id="" action="ppaction://media"/>
            <a:extLst>
              <a:ext uri="{FF2B5EF4-FFF2-40B4-BE49-F238E27FC236}">
                <a16:creationId xmlns:a16="http://schemas.microsoft.com/office/drawing/2014/main" id="{C0F1354A-EE55-2D2F-384C-8C6AA73B0A3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6558202"/>
      </p:ext>
    </p:extLst>
  </p:cSld>
  <p:clrMapOvr>
    <a:masterClrMapping/>
  </p:clrMapOvr>
  <mc:AlternateContent xmlns:mc="http://schemas.openxmlformats.org/markup-compatibility/2006" xmlns:p14="http://schemas.microsoft.com/office/powerpoint/2010/main">
    <mc:Choice Requires="p14">
      <p:transition spd="slow" p14:dur="2000" advTm="29293"/>
    </mc:Choice>
    <mc:Fallback xmlns="">
      <p:transition spd="slow" advTm="29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6E784-002A-7666-1E67-E54D6768E7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87B996-9D85-650F-07BA-7C8AFB5D72E9}"/>
              </a:ext>
            </a:extLst>
          </p:cNvPr>
          <p:cNvSpPr>
            <a:spLocks noGrp="1"/>
          </p:cNvSpPr>
          <p:nvPr>
            <p:ph type="title"/>
          </p:nvPr>
        </p:nvSpPr>
        <p:spPr>
          <a:xfrm>
            <a:off x="1842808" y="631880"/>
            <a:ext cx="8928706" cy="1148715"/>
          </a:xfrm>
        </p:spPr>
        <p:txBody>
          <a:bodyPr>
            <a:noAutofit/>
          </a:bodyPr>
          <a:lstStyle/>
          <a:p>
            <a:pPr algn="ctr"/>
            <a:r>
              <a:rPr lang="es-ES" sz="3200" b="1" dirty="0">
                <a:solidFill>
                  <a:srgbClr val="000000"/>
                </a:solidFill>
                <a:effectLst>
                  <a:outerShdw blurRad="38100" dist="38100" dir="2700000" algn="tl">
                    <a:srgbClr val="000000">
                      <a:alpha val="43137"/>
                    </a:srgbClr>
                  </a:outerShdw>
                </a:effectLst>
                <a:latin typeface="Poppins Ultra-Bold" panose="020B0604020202020204"/>
              </a:rPr>
              <a:t>PASOS PARA REALIZAR El INGRESO AL MODULO </a:t>
            </a:r>
            <a:br>
              <a:rPr lang="es-ES" sz="3200" b="1" dirty="0">
                <a:solidFill>
                  <a:srgbClr val="000000"/>
                </a:solidFill>
                <a:effectLst>
                  <a:outerShdw blurRad="38100" dist="38100" dir="2700000" algn="tl">
                    <a:srgbClr val="000000">
                      <a:alpha val="43137"/>
                    </a:srgbClr>
                  </a:outerShdw>
                </a:effectLst>
                <a:latin typeface="Poppins Ultra-Bold" panose="020B0604020202020204"/>
              </a:rPr>
            </a:br>
            <a:r>
              <a:rPr lang="es-CR" sz="3200" b="1" dirty="0">
                <a:solidFill>
                  <a:srgbClr val="000000"/>
                </a:solidFill>
                <a:effectLst>
                  <a:outerShdw blurRad="38100" dist="38100" dir="2700000" algn="tl">
                    <a:srgbClr val="000000">
                      <a:alpha val="43137"/>
                    </a:srgbClr>
                  </a:outerShdw>
                </a:effectLst>
                <a:latin typeface="Poppins Ultra-Bold" panose="020B0604020202020204"/>
              </a:rPr>
              <a:t>de Regionalización Digital</a:t>
            </a:r>
          </a:p>
        </p:txBody>
      </p:sp>
      <p:pic>
        <p:nvPicPr>
          <p:cNvPr id="5" name="Picture 2">
            <a:extLst>
              <a:ext uri="{FF2B5EF4-FFF2-40B4-BE49-F238E27FC236}">
                <a16:creationId xmlns:a16="http://schemas.microsoft.com/office/drawing/2014/main" id="{EB5D39CA-9D08-86C4-D650-275AC4E32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3">
            <a:extLst>
              <a:ext uri="{FF2B5EF4-FFF2-40B4-BE49-F238E27FC236}">
                <a16:creationId xmlns:a16="http://schemas.microsoft.com/office/drawing/2014/main" id="{B1499355-50B5-428C-7B50-B7399F99A32F}"/>
              </a:ext>
            </a:extLst>
          </p:cNvPr>
          <p:cNvPicPr/>
          <p:nvPr/>
        </p:nvPicPr>
        <p:blipFill>
          <a:blip r:embed="rId5" cstate="print"/>
          <a:stretch>
            <a:fillRect/>
          </a:stretch>
        </p:blipFill>
        <p:spPr>
          <a:xfrm>
            <a:off x="8649017" y="2792811"/>
            <a:ext cx="994410" cy="957580"/>
          </a:xfrm>
          <a:prstGeom prst="rect">
            <a:avLst/>
          </a:prstGeom>
        </p:spPr>
      </p:pic>
      <p:sp>
        <p:nvSpPr>
          <p:cNvPr id="6" name="CuadroTexto 5">
            <a:extLst>
              <a:ext uri="{FF2B5EF4-FFF2-40B4-BE49-F238E27FC236}">
                <a16:creationId xmlns:a16="http://schemas.microsoft.com/office/drawing/2014/main" id="{5CA5316F-CEA5-F515-A0AB-1D43F00FD378}"/>
              </a:ext>
            </a:extLst>
          </p:cNvPr>
          <p:cNvSpPr txBox="1"/>
          <p:nvPr/>
        </p:nvSpPr>
        <p:spPr>
          <a:xfrm>
            <a:off x="1106913" y="1857015"/>
            <a:ext cx="5625674" cy="4087112"/>
          </a:xfrm>
          <a:prstGeom prst="rect">
            <a:avLst/>
          </a:prstGeom>
          <a:noFill/>
        </p:spPr>
        <p:txBody>
          <a:bodyPr wrap="square">
            <a:spAutoFit/>
          </a:bodyPr>
          <a:lstStyle/>
          <a:p>
            <a:pPr marR="1163955" lvl="0" algn="just">
              <a:lnSpc>
                <a:spcPct val="107000"/>
              </a:lnSpc>
              <a:spcAft>
                <a:spcPts val="0"/>
              </a:spcAft>
              <a:buSzPts val="1200"/>
              <a:tabLst>
                <a:tab pos="445135" algn="l"/>
                <a:tab pos="447675" algn="l"/>
              </a:tabLst>
            </a:pPr>
            <a:r>
              <a:rPr lang="es-ES" sz="1600" dirty="0"/>
              <a:t>El nombre de los archivos que se carguen en el Módulo  no debe contener tildes, ni caracteres especiales o guiones, para que no haya inconvenientes al momento de revisarlos, ya que este sistema  no permite descargarlos ni visualizarlos. </a:t>
            </a:r>
          </a:p>
          <a:p>
            <a:pPr marR="1163955" lvl="0">
              <a:lnSpc>
                <a:spcPct val="107000"/>
              </a:lnSpc>
              <a:spcAft>
                <a:spcPts val="0"/>
              </a:spcAft>
              <a:buSzPts val="1200"/>
              <a:tabLst>
                <a:tab pos="445135" algn="l"/>
                <a:tab pos="447675" algn="l"/>
              </a:tabLst>
            </a:pPr>
            <a:r>
              <a:rPr lang="es-ES" sz="3600" b="1" dirty="0"/>
              <a:t>Por ejemplo: </a:t>
            </a:r>
            <a:r>
              <a:rPr lang="es-ES" sz="5400" b="1" dirty="0"/>
              <a:t>MATR´ICULA, MATRICUL@.</a:t>
            </a:r>
            <a:endParaRPr lang="es-CR" sz="5400" b="1" dirty="0">
              <a:effectLst/>
              <a:latin typeface="Segoe UI Semilight" panose="020B0402040204020203" pitchFamily="34" charset="0"/>
              <a:ea typeface="Segoe UI Semilight" panose="020B0402040204020203" pitchFamily="34" charset="0"/>
            </a:endParaRPr>
          </a:p>
        </p:txBody>
      </p:sp>
      <p:pic>
        <p:nvPicPr>
          <p:cNvPr id="11" name="Imagen 10">
            <a:extLst>
              <a:ext uri="{FF2B5EF4-FFF2-40B4-BE49-F238E27FC236}">
                <a16:creationId xmlns:a16="http://schemas.microsoft.com/office/drawing/2014/main" id="{270292B0-CC53-19B7-44C0-322109554D7F}"/>
              </a:ext>
            </a:extLst>
          </p:cNvPr>
          <p:cNvPicPr>
            <a:picLocks noChangeAspect="1"/>
          </p:cNvPicPr>
          <p:nvPr/>
        </p:nvPicPr>
        <p:blipFill>
          <a:blip r:embed="rId6"/>
          <a:stretch>
            <a:fillRect/>
          </a:stretch>
        </p:blipFill>
        <p:spPr>
          <a:xfrm>
            <a:off x="17351" y="6153487"/>
            <a:ext cx="12174649" cy="724001"/>
          </a:xfrm>
          <a:prstGeom prst="rect">
            <a:avLst/>
          </a:prstGeom>
        </p:spPr>
      </p:pic>
      <p:pic>
        <p:nvPicPr>
          <p:cNvPr id="3" name="Imagen 2" descr="Imagen que contiene firmar, parada, béisbol&#10;&#10;Descripción generada automáticamente">
            <a:extLst>
              <a:ext uri="{FF2B5EF4-FFF2-40B4-BE49-F238E27FC236}">
                <a16:creationId xmlns:a16="http://schemas.microsoft.com/office/drawing/2014/main" id="{ABD05821-4292-A572-E26C-226DB9CB305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67014" y="5008978"/>
            <a:ext cx="935149" cy="935149"/>
          </a:xfrm>
          <a:prstGeom prst="rect">
            <a:avLst/>
          </a:prstGeom>
        </p:spPr>
      </p:pic>
      <p:sp>
        <p:nvSpPr>
          <p:cNvPr id="10" name="CuadroTexto 9">
            <a:extLst>
              <a:ext uri="{FF2B5EF4-FFF2-40B4-BE49-F238E27FC236}">
                <a16:creationId xmlns:a16="http://schemas.microsoft.com/office/drawing/2014/main" id="{3F9C6D95-A368-6ED4-AB52-9B3E6491FAA2}"/>
              </a:ext>
            </a:extLst>
          </p:cNvPr>
          <p:cNvSpPr txBox="1"/>
          <p:nvPr/>
        </p:nvSpPr>
        <p:spPr>
          <a:xfrm>
            <a:off x="7176788" y="1857015"/>
            <a:ext cx="3908299" cy="2568395"/>
          </a:xfrm>
          <a:prstGeom prst="rect">
            <a:avLst/>
          </a:prstGeom>
          <a:noFill/>
        </p:spPr>
        <p:txBody>
          <a:bodyPr wrap="square">
            <a:spAutoFit/>
          </a:bodyPr>
          <a:lstStyle/>
          <a:p>
            <a:r>
              <a:rPr lang="es-ES" sz="3200" b="1" dirty="0"/>
              <a:t>Todos los archivos deben cargarse individualmente  ser únicamente en formato PDF</a:t>
            </a:r>
            <a:endParaRPr lang="en-US" sz="3200" b="1" dirty="0"/>
          </a:p>
        </p:txBody>
      </p:sp>
      <p:pic>
        <p:nvPicPr>
          <p:cNvPr id="14" name="Gráfico 13">
            <a:extLst>
              <a:ext uri="{FF2B5EF4-FFF2-40B4-BE49-F238E27FC236}">
                <a16:creationId xmlns:a16="http://schemas.microsoft.com/office/drawing/2014/main" id="{4FAED253-4046-3607-990C-BC86E01B829C}"/>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9643427" y="4075469"/>
            <a:ext cx="1918341" cy="1828436"/>
          </a:xfrm>
          <a:prstGeom prst="rect">
            <a:avLst/>
          </a:prstGeom>
        </p:spPr>
      </p:pic>
      <p:pic>
        <p:nvPicPr>
          <p:cNvPr id="1026" name="Picture 2">
            <a:extLst>
              <a:ext uri="{FF2B5EF4-FFF2-40B4-BE49-F238E27FC236}">
                <a16:creationId xmlns:a16="http://schemas.microsoft.com/office/drawing/2014/main" id="{0D9BCD28-AFD4-9B75-BF51-B7571B3A14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03041" y="4834563"/>
            <a:ext cx="945976" cy="1166080"/>
          </a:xfrm>
          <a:prstGeom prst="rect">
            <a:avLst/>
          </a:prstGeom>
          <a:noFill/>
          <a:extLst>
            <a:ext uri="{909E8E84-426E-40DD-AFC4-6F175D3DCCD1}">
              <a14:hiddenFill xmlns:a14="http://schemas.microsoft.com/office/drawing/2010/main">
                <a:solidFill>
                  <a:srgbClr val="FFFFFF"/>
                </a:solidFill>
              </a14:hiddenFill>
            </a:ext>
          </a:extLst>
        </p:spPr>
      </p:pic>
      <p:pic>
        <p:nvPicPr>
          <p:cNvPr id="39" name="Audio 38">
            <a:hlinkClick r:id="" action="ppaction://media"/>
            <a:extLst>
              <a:ext uri="{FF2B5EF4-FFF2-40B4-BE49-F238E27FC236}">
                <a16:creationId xmlns:a16="http://schemas.microsoft.com/office/drawing/2014/main" id="{062BFB8A-12A4-FE01-F246-4F460EF51E20}"/>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937884" y="5488116"/>
            <a:ext cx="831577" cy="831577"/>
          </a:xfrm>
          <a:prstGeom prst="ellipse">
            <a:avLst/>
          </a:prstGeom>
        </p:spPr>
      </p:pic>
    </p:spTree>
    <p:extLst>
      <p:ext uri="{BB962C8B-B14F-4D97-AF65-F5344CB8AC3E}">
        <p14:creationId xmlns:p14="http://schemas.microsoft.com/office/powerpoint/2010/main" val="301370196"/>
      </p:ext>
    </p:extLst>
  </p:cSld>
  <p:clrMapOvr>
    <a:masterClrMapping/>
  </p:clrMapOvr>
  <mc:AlternateContent xmlns:mc="http://schemas.openxmlformats.org/markup-compatibility/2006" xmlns:p14="http://schemas.microsoft.com/office/powerpoint/2010/main">
    <mc:Choice Requires="p14">
      <p:transition spd="slow" p14:dur="2000" advTm="43282"/>
    </mc:Choice>
    <mc:Fallback xmlns="">
      <p:transition spd="slow" advTm="43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ítulo 1">
            <a:extLst>
              <a:ext uri="{FF2B5EF4-FFF2-40B4-BE49-F238E27FC236}">
                <a16:creationId xmlns:a16="http://schemas.microsoft.com/office/drawing/2014/main" id="{D3E6791B-BAE3-2A58-469F-01398781654A}"/>
              </a:ext>
            </a:extLst>
          </p:cNvPr>
          <p:cNvSpPr>
            <a:spLocks noGrp="1"/>
          </p:cNvSpPr>
          <p:nvPr>
            <p:ph type="title"/>
          </p:nvPr>
        </p:nvSpPr>
        <p:spPr>
          <a:xfrm>
            <a:off x="493528" y="1249434"/>
            <a:ext cx="5032744" cy="2216613"/>
          </a:xfrm>
        </p:spPr>
        <p:txBody>
          <a:bodyPr vert="horz" lIns="91440" tIns="45720" rIns="91440" bIns="45720" rtlCol="0" anchor="b">
            <a:normAutofit/>
          </a:bodyPr>
          <a:lstStyle/>
          <a:p>
            <a:pPr marL="0" indent="0"/>
            <a:r>
              <a:rPr lang="en-US" sz="6600" dirty="0"/>
              <a:t>¡Gracias </a:t>
            </a:r>
            <a:r>
              <a:rPr lang="es-CR" sz="6600" dirty="0"/>
              <a:t>por</a:t>
            </a:r>
            <a:r>
              <a:rPr lang="en-US" sz="6600" dirty="0"/>
              <a:t> </a:t>
            </a:r>
            <a:r>
              <a:rPr lang="es-CR" sz="6600" dirty="0"/>
              <a:t>su</a:t>
            </a:r>
            <a:r>
              <a:rPr lang="en-US" sz="6600" dirty="0"/>
              <a:t> </a:t>
            </a:r>
            <a:r>
              <a:rPr lang="es-CR" sz="6600" dirty="0"/>
              <a:t>atención</a:t>
            </a:r>
            <a:r>
              <a:rPr lang="en-US" sz="6600" dirty="0"/>
              <a:t>!</a:t>
            </a:r>
          </a:p>
        </p:txBody>
      </p:sp>
      <p:sp>
        <p:nvSpPr>
          <p:cNvPr id="33"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a:extLst>
              <a:ext uri="{FF2B5EF4-FFF2-40B4-BE49-F238E27FC236}">
                <a16:creationId xmlns:a16="http://schemas.microsoft.com/office/drawing/2014/main" id="{49B7EF68-DB23-E1B3-EBAB-A1562DBC9DA3}"/>
              </a:ext>
            </a:extLst>
          </p:cNvPr>
          <p:cNvPicPr>
            <a:picLocks noChangeAspect="1"/>
          </p:cNvPicPr>
          <p:nvPr/>
        </p:nvPicPr>
        <p:blipFill>
          <a:blip r:embed="rId6"/>
          <a:stretch>
            <a:fillRect/>
          </a:stretch>
        </p:blipFill>
        <p:spPr>
          <a:xfrm>
            <a:off x="6165142" y="2594052"/>
            <a:ext cx="5188658" cy="2373810"/>
          </a:xfrm>
          <a:prstGeom prst="rect">
            <a:avLst/>
          </a:prstGeom>
        </p:spPr>
      </p:pic>
      <p:pic>
        <p:nvPicPr>
          <p:cNvPr id="13" name="Imagen 12">
            <a:extLst>
              <a:ext uri="{FF2B5EF4-FFF2-40B4-BE49-F238E27FC236}">
                <a16:creationId xmlns:a16="http://schemas.microsoft.com/office/drawing/2014/main" id="{E8187844-FEF2-BFFF-9ED9-AC7F90E4712F}"/>
              </a:ext>
            </a:extLst>
          </p:cNvPr>
          <p:cNvPicPr>
            <a:picLocks noChangeAspect="1"/>
          </p:cNvPicPr>
          <p:nvPr/>
        </p:nvPicPr>
        <p:blipFill>
          <a:blip r:embed="rId7"/>
          <a:stretch>
            <a:fillRect/>
          </a:stretch>
        </p:blipFill>
        <p:spPr>
          <a:xfrm>
            <a:off x="0" y="6098053"/>
            <a:ext cx="12174649" cy="724001"/>
          </a:xfrm>
          <a:prstGeom prst="rect">
            <a:avLst/>
          </a:prstGeom>
        </p:spPr>
      </p:pic>
      <p:pic>
        <p:nvPicPr>
          <p:cNvPr id="3" name="Picture 2">
            <a:extLst>
              <a:ext uri="{FF2B5EF4-FFF2-40B4-BE49-F238E27FC236}">
                <a16:creationId xmlns:a16="http://schemas.microsoft.com/office/drawing/2014/main" id="{DC9E1F7E-06EE-2DC5-324E-84010AB466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732587" cy="71039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Grupo de estudiantes universitarios o universitarios jóvenes felices que se  encuentran aisladas sobre fondo blanco. | Vector Gratis">
            <a:extLst>
              <a:ext uri="{FF2B5EF4-FFF2-40B4-BE49-F238E27FC236}">
                <a16:creationId xmlns:a16="http://schemas.microsoft.com/office/drawing/2014/main" id="{72DAB097-41CC-EEF0-26B5-372E168F0A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981" y="3463896"/>
            <a:ext cx="3161549" cy="263630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FCA6C9DE-CEB4-11AE-B793-B6C9817BC917}"/>
              </a:ext>
            </a:extLst>
          </p:cNvPr>
          <p:cNvSpPr txBox="1"/>
          <p:nvPr/>
        </p:nvSpPr>
        <p:spPr>
          <a:xfrm>
            <a:off x="6211019" y="1066310"/>
            <a:ext cx="5607838" cy="1077218"/>
          </a:xfrm>
          <a:prstGeom prst="rect">
            <a:avLst/>
          </a:prstGeom>
          <a:noFill/>
        </p:spPr>
        <p:txBody>
          <a:bodyPr wrap="square" rtlCol="0">
            <a:spAutoFit/>
          </a:bodyPr>
          <a:lstStyle/>
          <a:p>
            <a:r>
              <a:rPr lang="es-CR" dirty="0"/>
              <a:t>Para consultas al :</a:t>
            </a:r>
          </a:p>
          <a:p>
            <a:endParaRPr lang="es-CR" dirty="0"/>
          </a:p>
          <a:p>
            <a:r>
              <a:rPr lang="es-CR" sz="2800" b="1" dirty="0">
                <a:effectLst>
                  <a:outerShdw blurRad="38100" dist="38100" dir="2700000" algn="tl">
                    <a:srgbClr val="000000">
                      <a:alpha val="43137"/>
                    </a:srgbClr>
                  </a:outerShdw>
                </a:effectLst>
              </a:rPr>
              <a:t>becaspostsecundaria@mep.go.cr</a:t>
            </a:r>
          </a:p>
        </p:txBody>
      </p:sp>
      <p:pic>
        <p:nvPicPr>
          <p:cNvPr id="15" name="Y2meta.app - Mozart Effect Make You More Intelligent _ Classical Music for Studying Concentration and Brain Power (128 kbps)">
            <a:hlinkClick r:id="" action="ppaction://media"/>
            <a:extLst>
              <a:ext uri="{FF2B5EF4-FFF2-40B4-BE49-F238E27FC236}">
                <a16:creationId xmlns:a16="http://schemas.microsoft.com/office/drawing/2014/main" id="{4C14276E-C796-BC65-A767-C99538FF95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3932" y="5758045"/>
            <a:ext cx="488632" cy="488632"/>
          </a:xfrm>
          <a:prstGeom prst="rect">
            <a:avLst/>
          </a:prstGeom>
        </p:spPr>
      </p:pic>
      <p:pic>
        <p:nvPicPr>
          <p:cNvPr id="22" name="Audio 21">
            <a:hlinkClick r:id="" action="ppaction://media"/>
            <a:extLst>
              <a:ext uri="{FF2B5EF4-FFF2-40B4-BE49-F238E27FC236}">
                <a16:creationId xmlns:a16="http://schemas.microsoft.com/office/drawing/2014/main" id="{048C50D8-7306-E0EA-5221-4B95B0C9247D}"/>
              </a:ext>
            </a:extLst>
          </p:cNvPr>
          <p:cNvPicPr>
            <a:picLocks noChangeAspect="1"/>
          </p:cNvPicPr>
          <p:nvPr>
            <a:audioFile r:link="rId4"/>
            <p:extLst>
              <p:ext uri="{DAA4B4D4-6D71-4841-9C94-3DE7FCFB9230}">
                <p14:media xmlns:p14="http://schemas.microsoft.com/office/powerpoint/2010/main" r:embed="rId3"/>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5404337"/>
      </p:ext>
    </p:extLst>
  </p:cSld>
  <p:clrMapOvr>
    <a:masterClrMapping/>
  </p:clrMapOvr>
  <mc:AlternateContent xmlns:mc="http://schemas.openxmlformats.org/markup-compatibility/2006" xmlns:p14="http://schemas.microsoft.com/office/powerpoint/2010/main">
    <mc:Choice Requires="p14">
      <p:transition spd="slow" p14:dur="2000" advTm="20755"/>
    </mc:Choice>
    <mc:Fallback xmlns="">
      <p:transition spd="slow" advTm="2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15"/>
                </p:tgtEl>
              </p:cMediaNode>
            </p:audio>
            <p:audio isNarration="1">
              <p:cMediaNode vol="80000" showWhenStopped="0">
                <p:cTn id="11" fill="hold" display="0">
                  <p:stCondLst>
                    <p:cond delay="indefinite"/>
                  </p:stCondLst>
                  <p:endCondLst>
                    <p:cond evt="onStopAudio" delay="0">
                      <p:tgtEl>
                        <p:sldTgt/>
                      </p:tgtEl>
                    </p:cond>
                  </p:endCondLst>
                </p:cTn>
                <p:tgtEl>
                  <p:spTgt spid="22"/>
                </p:tgtEl>
              </p:cMediaNode>
            </p:audio>
          </p:childTnLst>
        </p:cTn>
      </p:par>
    </p:tnLst>
  </p:timing>
  <p:extLst>
    <p:ext uri="{E180D4A7-C9FB-4DFB-919C-405C955672EB}">
      <p14:showEvtLst xmlns:p14="http://schemas.microsoft.com/office/powerpoint/2010/main">
        <p14:playEvt time="368" objId="1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EBA27-DE78-7B0E-0A6A-9B8DFD65D3E9}"/>
              </a:ext>
            </a:extLst>
          </p:cNvPr>
          <p:cNvSpPr>
            <a:spLocks noGrp="1"/>
          </p:cNvSpPr>
          <p:nvPr>
            <p:ph type="title"/>
          </p:nvPr>
        </p:nvSpPr>
        <p:spPr>
          <a:xfrm>
            <a:off x="965318" y="701113"/>
            <a:ext cx="10515600" cy="1325563"/>
          </a:xfrm>
        </p:spPr>
        <p:txBody>
          <a:bodyPr>
            <a:normAutofit/>
          </a:bodyPr>
          <a:lstStyle/>
          <a:p>
            <a:pPr algn="just"/>
            <a:r>
              <a:rPr lang="es-ES" sz="4000" dirty="0">
                <a:latin typeface="Calibri cuerpo"/>
              </a:rPr>
              <a:t>¿Qué documentos necesita la PERSONA que solicita la beca por primera vez </a:t>
            </a:r>
            <a:r>
              <a:rPr lang="es-ES" sz="3600" dirty="0">
                <a:latin typeface="Calibri cuerpo"/>
              </a:rPr>
              <a:t>?</a:t>
            </a:r>
            <a:endParaRPr lang="es-CR" sz="4000" dirty="0">
              <a:latin typeface="Calibri cuerpo"/>
            </a:endParaRPr>
          </a:p>
        </p:txBody>
      </p:sp>
      <p:graphicFrame>
        <p:nvGraphicFramePr>
          <p:cNvPr id="7" name="Diagrama 6">
            <a:extLst>
              <a:ext uri="{FF2B5EF4-FFF2-40B4-BE49-F238E27FC236}">
                <a16:creationId xmlns:a16="http://schemas.microsoft.com/office/drawing/2014/main" id="{8A9E58D6-8D32-DE14-5181-315FB2173B5F}"/>
              </a:ext>
            </a:extLst>
          </p:cNvPr>
          <p:cNvGraphicFramePr/>
          <p:nvPr>
            <p:extLst>
              <p:ext uri="{D42A27DB-BD31-4B8C-83A1-F6EECF244321}">
                <p14:modId xmlns:p14="http://schemas.microsoft.com/office/powerpoint/2010/main" val="167190678"/>
              </p:ext>
            </p:extLst>
          </p:nvPr>
        </p:nvGraphicFramePr>
        <p:xfrm>
          <a:off x="1199072" y="2026676"/>
          <a:ext cx="9459403" cy="3983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749383D0-EEDF-A5BC-1243-36D8F4A899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0"/>
            <a:ext cx="6644639" cy="70111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9C10A40-1A90-5795-6D2E-80DEA6BC0E54}"/>
              </a:ext>
            </a:extLst>
          </p:cNvPr>
          <p:cNvPicPr>
            <a:picLocks noChangeAspect="1"/>
          </p:cNvPicPr>
          <p:nvPr/>
        </p:nvPicPr>
        <p:blipFill>
          <a:blip r:embed="rId10"/>
          <a:stretch>
            <a:fillRect/>
          </a:stretch>
        </p:blipFill>
        <p:spPr>
          <a:xfrm>
            <a:off x="8675" y="6133999"/>
            <a:ext cx="12174649" cy="724001"/>
          </a:xfrm>
          <a:prstGeom prst="rect">
            <a:avLst/>
          </a:prstGeom>
        </p:spPr>
      </p:pic>
      <p:pic>
        <p:nvPicPr>
          <p:cNvPr id="25" name="Audio 24">
            <a:hlinkClick r:id="" action="ppaction://media"/>
            <a:extLst>
              <a:ext uri="{FF2B5EF4-FFF2-40B4-BE49-F238E27FC236}">
                <a16:creationId xmlns:a16="http://schemas.microsoft.com/office/drawing/2014/main" id="{94C2D802-89D6-4B09-D409-06E7917F42A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125924" y="4718304"/>
            <a:ext cx="2057400" cy="2057400"/>
          </a:xfrm>
          <a:prstGeom prst="ellipse">
            <a:avLst/>
          </a:prstGeom>
        </p:spPr>
      </p:pic>
    </p:spTree>
    <p:extLst>
      <p:ext uri="{BB962C8B-B14F-4D97-AF65-F5344CB8AC3E}">
        <p14:creationId xmlns:p14="http://schemas.microsoft.com/office/powerpoint/2010/main" val="3363863180"/>
      </p:ext>
    </p:extLst>
  </p:cSld>
  <p:clrMapOvr>
    <a:masterClrMapping/>
  </p:clrMapOvr>
  <mc:AlternateContent xmlns:mc="http://schemas.openxmlformats.org/markup-compatibility/2006" xmlns:p14="http://schemas.microsoft.com/office/powerpoint/2010/main">
    <mc:Choice Requires="p14">
      <p:transition spd="slow" p14:dur="2000" advTm="55793"/>
    </mc:Choice>
    <mc:Fallback xmlns="">
      <p:transition spd="slow" advTm="5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a:bodyPr>
          <a:lstStyle/>
          <a:p>
            <a:r>
              <a:rPr lang="es-ES" sz="4000" dirty="0">
                <a:solidFill>
                  <a:srgbClr val="000000"/>
                </a:solidFill>
                <a:latin typeface="Poppins Ultra-Bold" panose="020B0604020202020204"/>
              </a:rPr>
              <a:t>¿Qué deben contener los documentos para la solicitud de beca?</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sp>
        <p:nvSpPr>
          <p:cNvPr id="23" name="Marcador de contenido 22">
            <a:extLst>
              <a:ext uri="{FF2B5EF4-FFF2-40B4-BE49-F238E27FC236}">
                <a16:creationId xmlns:a16="http://schemas.microsoft.com/office/drawing/2014/main" id="{7A893E59-3BB8-2782-415B-DA57AF561B2E}"/>
              </a:ext>
            </a:extLst>
          </p:cNvPr>
          <p:cNvSpPr>
            <a:spLocks noGrp="1"/>
          </p:cNvSpPr>
          <p:nvPr>
            <p:ph idx="1"/>
          </p:nvPr>
        </p:nvSpPr>
        <p:spPr>
          <a:xfrm>
            <a:off x="884460" y="1965006"/>
            <a:ext cx="4939645" cy="3521976"/>
          </a:xfrm>
        </p:spPr>
        <p:txBody>
          <a:bodyPr>
            <a:normAutofit fontScale="92500" lnSpcReduction="10000"/>
          </a:bodyPr>
          <a:lstStyle/>
          <a:p>
            <a:pPr algn="l"/>
            <a:endParaRPr lang="en-US" sz="1800" b="0" i="0" u="none" strike="noStrike" baseline="0" dirty="0">
              <a:solidFill>
                <a:srgbClr val="000000"/>
              </a:solidFill>
              <a:latin typeface="Arial" panose="020B0604020202020204" pitchFamily="34" charset="0"/>
            </a:endParaRPr>
          </a:p>
          <a:p>
            <a:pPr marL="342900" indent="-342900">
              <a:buAutoNum type="arabicPeriod"/>
            </a:pPr>
            <a:r>
              <a:rPr lang="es-ES" sz="1800" b="1" i="1" u="none" strike="noStrike" baseline="0" dirty="0">
                <a:solidFill>
                  <a:srgbClr val="000000"/>
                </a:solidFill>
                <a:latin typeface="Arial" panose="020B0604020202020204" pitchFamily="34" charset="0"/>
              </a:rPr>
              <a:t>Constancia o certificación de la matrícula</a:t>
            </a:r>
            <a:endParaRPr lang="es-ES" sz="1800" b="0" i="1" u="none" strike="noStrike" baseline="0" dirty="0">
              <a:solidFill>
                <a:srgbClr val="000000"/>
              </a:solidFill>
              <a:latin typeface="Arial" panose="020B0604020202020204" pitchFamily="34" charset="0"/>
            </a:endParaRPr>
          </a:p>
          <a:p>
            <a:pPr marL="0" indent="0">
              <a:buNone/>
            </a:pPr>
            <a:r>
              <a:rPr lang="es-ES" sz="1800" i="1" dirty="0">
                <a:solidFill>
                  <a:srgbClr val="000000"/>
                </a:solidFill>
                <a:latin typeface="Arial" panose="020B0604020202020204" pitchFamily="34" charset="0"/>
              </a:rPr>
              <a:t>✓ El nombre completo de la persona estudiante. </a:t>
            </a:r>
          </a:p>
          <a:p>
            <a:pPr marL="0" indent="0">
              <a:buNone/>
            </a:pPr>
            <a:r>
              <a:rPr lang="es-ES" sz="1800" i="1" dirty="0">
                <a:solidFill>
                  <a:srgbClr val="000000"/>
                </a:solidFill>
                <a:latin typeface="Arial" panose="020B0604020202020204" pitchFamily="34" charset="0"/>
              </a:rPr>
              <a:t>✓ Número de cédula o DIMEX.</a:t>
            </a:r>
          </a:p>
          <a:p>
            <a:pPr marL="0" indent="0">
              <a:buNone/>
            </a:pPr>
            <a:r>
              <a:rPr lang="es-ES" sz="1800" i="1" dirty="0">
                <a:solidFill>
                  <a:srgbClr val="000000"/>
                </a:solidFill>
                <a:latin typeface="Arial" panose="020B0604020202020204" pitchFamily="34" charset="0"/>
              </a:rPr>
              <a:t> ✓ Ciclo actual. </a:t>
            </a:r>
          </a:p>
          <a:p>
            <a:pPr marL="0" indent="0">
              <a:buNone/>
            </a:pPr>
            <a:r>
              <a:rPr lang="es-ES" sz="1800" i="1" dirty="0">
                <a:solidFill>
                  <a:srgbClr val="000000"/>
                </a:solidFill>
                <a:latin typeface="Arial" panose="020B0604020202020204" pitchFamily="34" charset="0"/>
              </a:rPr>
              <a:t>✓ Nombre de las materias por cursar y código. ✓ Nombre del centro de estudios. </a:t>
            </a:r>
          </a:p>
          <a:p>
            <a:pPr marL="0" indent="0">
              <a:buNone/>
            </a:pPr>
            <a:r>
              <a:rPr lang="es-ES" sz="1800" i="1" dirty="0">
                <a:solidFill>
                  <a:srgbClr val="000000"/>
                </a:solidFill>
                <a:latin typeface="Arial" panose="020B0604020202020204" pitchFamily="34" charset="0"/>
              </a:rPr>
              <a:t>✓ Nombre de la carrera. </a:t>
            </a:r>
          </a:p>
          <a:p>
            <a:pPr marL="0" indent="0">
              <a:buNone/>
            </a:pPr>
            <a:r>
              <a:rPr lang="es-ES" sz="1800" i="1" dirty="0">
                <a:solidFill>
                  <a:srgbClr val="000000"/>
                </a:solidFill>
                <a:latin typeface="Arial" panose="020B0604020202020204" pitchFamily="34" charset="0"/>
              </a:rPr>
              <a:t>✓ Nombre y puesto de la persona que firma el documento</a:t>
            </a:r>
          </a:p>
          <a:p>
            <a:pPr>
              <a:buFont typeface="Wingdings" panose="05000000000000000000" pitchFamily="2" charset="2"/>
              <a:buChar char="ü"/>
            </a:pPr>
            <a:r>
              <a:rPr lang="es-ES" sz="1800" i="1" dirty="0">
                <a:solidFill>
                  <a:srgbClr val="000000"/>
                </a:solidFill>
                <a:latin typeface="Arial" panose="020B0604020202020204" pitchFamily="34" charset="0"/>
              </a:rPr>
              <a:t>Sello de la universidad.</a:t>
            </a:r>
            <a:endParaRPr lang="es-CR" sz="1800" i="1" dirty="0">
              <a:solidFill>
                <a:srgbClr val="000000"/>
              </a:solidFill>
              <a:latin typeface="Arial" panose="020B0604020202020204" pitchFamily="34" charset="0"/>
            </a:endParaRPr>
          </a:p>
          <a:p>
            <a:pPr marL="0" indent="0">
              <a:buNone/>
            </a:pPr>
            <a:endParaRPr lang="es-ES" sz="1800" i="1" dirty="0">
              <a:solidFill>
                <a:srgbClr val="000000"/>
              </a:solidFill>
              <a:latin typeface="Arial" panose="020B0604020202020204" pitchFamily="34" charset="0"/>
            </a:endParaRPr>
          </a:p>
        </p:txBody>
      </p:sp>
      <p:pic>
        <p:nvPicPr>
          <p:cNvPr id="7" name="Imagen 6">
            <a:extLst>
              <a:ext uri="{FF2B5EF4-FFF2-40B4-BE49-F238E27FC236}">
                <a16:creationId xmlns:a16="http://schemas.microsoft.com/office/drawing/2014/main" id="{2D090EAD-A47E-6F7F-3B9B-52CA36561DE0}"/>
              </a:ext>
            </a:extLst>
          </p:cNvPr>
          <p:cNvPicPr>
            <a:picLocks noChangeAspect="1"/>
          </p:cNvPicPr>
          <p:nvPr/>
        </p:nvPicPr>
        <p:blipFill>
          <a:blip r:embed="rId5"/>
          <a:stretch>
            <a:fillRect/>
          </a:stretch>
        </p:blipFill>
        <p:spPr>
          <a:xfrm>
            <a:off x="6683855" y="1474009"/>
            <a:ext cx="2152085" cy="2630326"/>
          </a:xfrm>
          <a:prstGeom prst="rect">
            <a:avLst/>
          </a:prstGeom>
        </p:spPr>
      </p:pic>
      <p:pic>
        <p:nvPicPr>
          <p:cNvPr id="9" name="Imagen 8">
            <a:extLst>
              <a:ext uri="{FF2B5EF4-FFF2-40B4-BE49-F238E27FC236}">
                <a16:creationId xmlns:a16="http://schemas.microsoft.com/office/drawing/2014/main" id="{DF0101FE-1AE3-84AE-601F-8264403ACDEF}"/>
              </a:ext>
            </a:extLst>
          </p:cNvPr>
          <p:cNvPicPr>
            <a:picLocks noChangeAspect="1"/>
          </p:cNvPicPr>
          <p:nvPr/>
        </p:nvPicPr>
        <p:blipFill>
          <a:blip r:embed="rId6"/>
          <a:stretch>
            <a:fillRect/>
          </a:stretch>
        </p:blipFill>
        <p:spPr>
          <a:xfrm>
            <a:off x="9261396" y="1519215"/>
            <a:ext cx="2569367" cy="2310346"/>
          </a:xfrm>
          <a:prstGeom prst="rect">
            <a:avLst/>
          </a:prstGeom>
        </p:spPr>
      </p:pic>
      <p:pic>
        <p:nvPicPr>
          <p:cNvPr id="12" name="Imagen 11">
            <a:extLst>
              <a:ext uri="{FF2B5EF4-FFF2-40B4-BE49-F238E27FC236}">
                <a16:creationId xmlns:a16="http://schemas.microsoft.com/office/drawing/2014/main" id="{6BC8C95F-24D9-EA76-5DA5-25C915AEC31C}"/>
              </a:ext>
            </a:extLst>
          </p:cNvPr>
          <p:cNvPicPr>
            <a:picLocks noChangeAspect="1"/>
          </p:cNvPicPr>
          <p:nvPr/>
        </p:nvPicPr>
        <p:blipFill>
          <a:blip r:embed="rId7"/>
          <a:stretch>
            <a:fillRect/>
          </a:stretch>
        </p:blipFill>
        <p:spPr>
          <a:xfrm>
            <a:off x="6277110" y="4364911"/>
            <a:ext cx="1458481" cy="1886659"/>
          </a:xfrm>
          <a:prstGeom prst="rect">
            <a:avLst/>
          </a:prstGeom>
        </p:spPr>
      </p:pic>
      <p:pic>
        <p:nvPicPr>
          <p:cNvPr id="14" name="Gráfico 13">
            <a:extLst>
              <a:ext uri="{FF2B5EF4-FFF2-40B4-BE49-F238E27FC236}">
                <a16:creationId xmlns:a16="http://schemas.microsoft.com/office/drawing/2014/main" id="{694BFEE1-6AC3-DF5D-8368-E30168273111}"/>
              </a:ext>
            </a:extLst>
          </p:cNvPr>
          <p:cNvPicPr>
            <a:picLocks noChangeAspect="1"/>
          </p:cNvPicPr>
          <p:nvPr/>
        </p:nvPicPr>
        <p:blipFill>
          <a:blip r:embed="rId8">
            <a:extLs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10178176" y="3904664"/>
            <a:ext cx="1652587" cy="2125822"/>
          </a:xfrm>
          <a:prstGeom prst="rect">
            <a:avLst/>
          </a:prstGeom>
        </p:spPr>
      </p:pic>
      <p:pic>
        <p:nvPicPr>
          <p:cNvPr id="17" name="Imagen 16">
            <a:extLst>
              <a:ext uri="{FF2B5EF4-FFF2-40B4-BE49-F238E27FC236}">
                <a16:creationId xmlns:a16="http://schemas.microsoft.com/office/drawing/2014/main" id="{EF57C322-9665-2A8A-459C-2DF3E7CA2543}"/>
              </a:ext>
            </a:extLst>
          </p:cNvPr>
          <p:cNvPicPr>
            <a:picLocks noChangeAspect="1"/>
          </p:cNvPicPr>
          <p:nvPr/>
        </p:nvPicPr>
        <p:blipFill>
          <a:blip r:embed="rId11"/>
          <a:stretch>
            <a:fillRect/>
          </a:stretch>
        </p:blipFill>
        <p:spPr>
          <a:xfrm>
            <a:off x="8141758" y="3987557"/>
            <a:ext cx="1813821" cy="1810876"/>
          </a:xfrm>
          <a:prstGeom prst="rect">
            <a:avLst/>
          </a:prstGeom>
        </p:spPr>
      </p:pic>
      <p:pic>
        <p:nvPicPr>
          <p:cNvPr id="6" name="Imagen 5">
            <a:extLst>
              <a:ext uri="{FF2B5EF4-FFF2-40B4-BE49-F238E27FC236}">
                <a16:creationId xmlns:a16="http://schemas.microsoft.com/office/drawing/2014/main" id="{969F9C7F-DCB9-90EB-6ECB-5AE1AE25503B}"/>
              </a:ext>
            </a:extLst>
          </p:cNvPr>
          <p:cNvPicPr>
            <a:picLocks noChangeAspect="1"/>
          </p:cNvPicPr>
          <p:nvPr/>
        </p:nvPicPr>
        <p:blipFill>
          <a:blip r:embed="rId12"/>
          <a:stretch>
            <a:fillRect/>
          </a:stretch>
        </p:blipFill>
        <p:spPr>
          <a:xfrm>
            <a:off x="17351" y="6126886"/>
            <a:ext cx="12174649" cy="724001"/>
          </a:xfrm>
          <a:prstGeom prst="rect">
            <a:avLst/>
          </a:prstGeom>
        </p:spPr>
      </p:pic>
      <p:sp>
        <p:nvSpPr>
          <p:cNvPr id="16" name="Straight Connector 15">
            <a:extLst>
              <a:ext uri="{FF2B5EF4-FFF2-40B4-BE49-F238E27FC236}">
                <a16:creationId xmlns:a16="http://schemas.microsoft.com/office/drawing/2014/main" id="{0E94017C-4CAD-4AE7-A7EC-93913D61673E}"/>
              </a:ext>
            </a:extLst>
          </p:cNvPr>
          <p:cNvSpPr/>
          <p:nvPr/>
        </p:nvSpPr>
        <p:spPr>
          <a:xfrm>
            <a:off x="7090560" y="3484800"/>
            <a:ext cx="36576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15" name="Conector recto 14">
            <a:extLst>
              <a:ext uri="{FF2B5EF4-FFF2-40B4-BE49-F238E27FC236}">
                <a16:creationId xmlns:a16="http://schemas.microsoft.com/office/drawing/2014/main" id="{1C4076B1-8D55-4288-91AE-DA3269EED4F5}"/>
              </a:ext>
            </a:extLst>
          </p:cNvPr>
          <p:cNvSpPr/>
          <p:nvPr/>
        </p:nvSpPr>
        <p:spPr>
          <a:xfrm>
            <a:off x="10316520" y="3439620"/>
            <a:ext cx="36576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13" name="Straight Connector 12">
            <a:extLst>
              <a:ext uri="{FF2B5EF4-FFF2-40B4-BE49-F238E27FC236}">
                <a16:creationId xmlns:a16="http://schemas.microsoft.com/office/drawing/2014/main" id="{588BBB24-B051-4F32-B51B-C108DA598256}"/>
              </a:ext>
            </a:extLst>
          </p:cNvPr>
          <p:cNvSpPr/>
          <p:nvPr/>
        </p:nvSpPr>
        <p:spPr>
          <a:xfrm>
            <a:off x="8876160" y="5412420"/>
            <a:ext cx="182880" cy="0"/>
          </a:xfrm>
          <a:prstGeom prst="line">
            <a:avLst/>
          </a:prstGeom>
          <a:solidFill>
            <a:srgbClr val="000000">
              <a:alpha val="5000"/>
            </a:srgbClr>
          </a:solidFill>
          <a:ln w="72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pic>
        <p:nvPicPr>
          <p:cNvPr id="35" name="Audio 34">
            <a:hlinkClick r:id="" action="ppaction://media"/>
            <a:extLst>
              <a:ext uri="{FF2B5EF4-FFF2-40B4-BE49-F238E27FC236}">
                <a16:creationId xmlns:a16="http://schemas.microsoft.com/office/drawing/2014/main" id="{750CD083-0034-FB17-16B6-D6CE1626D952}"/>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935848" y="5631229"/>
            <a:ext cx="894915" cy="894915"/>
          </a:xfrm>
          <a:prstGeom prst="ellipse">
            <a:avLst/>
          </a:prstGeom>
        </p:spPr>
      </p:pic>
    </p:spTree>
    <p:extLst>
      <p:ext uri="{BB962C8B-B14F-4D97-AF65-F5344CB8AC3E}">
        <p14:creationId xmlns:p14="http://schemas.microsoft.com/office/powerpoint/2010/main" val="3767711889"/>
      </p:ext>
    </p:extLst>
  </p:cSld>
  <p:clrMapOvr>
    <a:masterClrMapping/>
  </p:clrMapOvr>
  <mc:AlternateContent xmlns:mc="http://schemas.openxmlformats.org/markup-compatibility/2006" xmlns:p14="http://schemas.microsoft.com/office/powerpoint/2010/main">
    <mc:Choice Requires="p14">
      <p:transition spd="slow" p14:dur="2000" advTm="36517"/>
    </mc:Choice>
    <mc:Fallback xmlns="">
      <p:transition spd="slow" advTm="3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a:bodyPr>
          <a:lstStyle/>
          <a:p>
            <a:r>
              <a:rPr lang="es-ES" sz="4000" dirty="0">
                <a:solidFill>
                  <a:srgbClr val="000000"/>
                </a:solidFill>
                <a:latin typeface="Poppins Ultra-Bold" panose="020B0604020202020204"/>
              </a:rPr>
              <a:t>¿Qué deben contener los documentos que </a:t>
            </a:r>
            <a:r>
              <a:rPr lang="es-ES" sz="3200" dirty="0">
                <a:solidFill>
                  <a:srgbClr val="000000"/>
                </a:solidFill>
                <a:latin typeface="Poppins Ultra-Bold" panose="020B0604020202020204"/>
              </a:rPr>
              <a:t>LA PERSONA SOLICITANTE </a:t>
            </a:r>
            <a:r>
              <a:rPr lang="es-ES" sz="4000" dirty="0">
                <a:solidFill>
                  <a:srgbClr val="000000"/>
                </a:solidFill>
                <a:latin typeface="Poppins Ultra-Bold" panose="020B0604020202020204"/>
              </a:rPr>
              <a:t>debe adjuntar?</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5" y="5033"/>
            <a:ext cx="6116319" cy="645367"/>
          </a:xfrm>
          <a:prstGeom prst="rect">
            <a:avLst/>
          </a:prstGeom>
          <a:noFill/>
          <a:extLst>
            <a:ext uri="{909E8E84-426E-40DD-AFC4-6F175D3DCCD1}">
              <a14:hiddenFill xmlns:a14="http://schemas.microsoft.com/office/drawing/2010/main">
                <a:solidFill>
                  <a:srgbClr val="FFFFFF"/>
                </a:solidFill>
              </a14:hiddenFill>
            </a:ext>
          </a:extLst>
        </p:spPr>
      </p:pic>
      <p:sp>
        <p:nvSpPr>
          <p:cNvPr id="23" name="Marcador de contenido 22">
            <a:extLst>
              <a:ext uri="{FF2B5EF4-FFF2-40B4-BE49-F238E27FC236}">
                <a16:creationId xmlns:a16="http://schemas.microsoft.com/office/drawing/2014/main" id="{7A893E59-3BB8-2782-415B-DA57AF561B2E}"/>
              </a:ext>
            </a:extLst>
          </p:cNvPr>
          <p:cNvSpPr>
            <a:spLocks noGrp="1"/>
          </p:cNvSpPr>
          <p:nvPr>
            <p:ph idx="1"/>
          </p:nvPr>
        </p:nvSpPr>
        <p:spPr>
          <a:xfrm>
            <a:off x="838200" y="2347273"/>
            <a:ext cx="4497371" cy="3829689"/>
          </a:xfrm>
        </p:spPr>
        <p:txBody>
          <a:bodyPr/>
          <a:lstStyle/>
          <a:p>
            <a:pPr marL="0" indent="0" algn="just">
              <a:buNone/>
            </a:pPr>
            <a:r>
              <a:rPr lang="es-ES" sz="1800" b="1" i="1" dirty="0">
                <a:solidFill>
                  <a:srgbClr val="000000"/>
                </a:solidFill>
                <a:latin typeface="Arial" panose="020B0604020202020204" pitchFamily="34" charset="0"/>
              </a:rPr>
              <a:t>2.</a:t>
            </a:r>
            <a:r>
              <a:rPr lang="es-ES" sz="1200" dirty="0"/>
              <a:t> </a:t>
            </a:r>
            <a:r>
              <a:rPr lang="es-ES" sz="1800" b="1" dirty="0"/>
              <a:t>Plan de estudios, </a:t>
            </a:r>
            <a:r>
              <a:rPr lang="es-ES" sz="1600" dirty="0"/>
              <a:t>completo, actualizado y legible de la carrera que cursa, firmado y sellado, de forma física o digital, por el centro de estudios, en el que se visualice obligatoriamente:</a:t>
            </a:r>
          </a:p>
          <a:p>
            <a:pPr marL="0" indent="0" algn="just">
              <a:buNone/>
            </a:pPr>
            <a:endParaRPr lang="es-ES" sz="1600" dirty="0"/>
          </a:p>
          <a:p>
            <a:pPr marL="0" indent="0" algn="just">
              <a:buNone/>
            </a:pPr>
            <a:r>
              <a:rPr lang="es-ES" sz="1600" dirty="0"/>
              <a:t> ✓ Nombre del centro de estudio que lo imparte. </a:t>
            </a:r>
          </a:p>
          <a:p>
            <a:pPr marL="0" indent="0" algn="just">
              <a:buNone/>
            </a:pPr>
            <a:r>
              <a:rPr lang="es-ES" sz="1600" dirty="0"/>
              <a:t>✓ Nombre de la carrera. </a:t>
            </a:r>
          </a:p>
          <a:p>
            <a:pPr marL="0" indent="0" algn="just">
              <a:buNone/>
            </a:pPr>
            <a:r>
              <a:rPr lang="es-ES" sz="1600" dirty="0"/>
              <a:t>✓ Nombre y código de los cursos</a:t>
            </a:r>
          </a:p>
          <a:p>
            <a:pPr marL="0" indent="0" algn="just">
              <a:buNone/>
            </a:pPr>
            <a:r>
              <a:rPr lang="es-ES" sz="1600" dirty="0"/>
              <a:t>✓ Firmado y sellado física o digitalmente por la universidad.</a:t>
            </a:r>
          </a:p>
          <a:p>
            <a:pPr marL="0" indent="0" algn="just">
              <a:buNone/>
            </a:pPr>
            <a:r>
              <a:rPr lang="es-ES" sz="1600" dirty="0"/>
              <a:t>✓ Debe estar membretado</a:t>
            </a:r>
          </a:p>
          <a:p>
            <a:pPr marL="0" indent="0" algn="just">
              <a:buNone/>
            </a:pPr>
            <a:endParaRPr lang="es-ES" sz="1600" dirty="0"/>
          </a:p>
          <a:p>
            <a:pPr marL="0" indent="0" algn="just">
              <a:buNone/>
            </a:pPr>
            <a:endParaRPr lang="es-ES" sz="1600" dirty="0"/>
          </a:p>
          <a:p>
            <a:pPr marL="0" indent="0" algn="just">
              <a:buNone/>
            </a:pPr>
            <a:endParaRPr lang="es-ES" sz="1600" b="0" i="1" u="none" strike="noStrike" baseline="0" dirty="0">
              <a:solidFill>
                <a:srgbClr val="000000"/>
              </a:solidFill>
              <a:latin typeface="Arial" panose="020B0604020202020204" pitchFamily="34" charset="0"/>
            </a:endParaRPr>
          </a:p>
        </p:txBody>
      </p:sp>
      <p:pic>
        <p:nvPicPr>
          <p:cNvPr id="8" name="Imagen 7">
            <a:extLst>
              <a:ext uri="{FF2B5EF4-FFF2-40B4-BE49-F238E27FC236}">
                <a16:creationId xmlns:a16="http://schemas.microsoft.com/office/drawing/2014/main" id="{BB313D9E-6E3B-A727-0D96-980BB64B7762}"/>
              </a:ext>
            </a:extLst>
          </p:cNvPr>
          <p:cNvPicPr>
            <a:picLocks noChangeAspect="1"/>
          </p:cNvPicPr>
          <p:nvPr/>
        </p:nvPicPr>
        <p:blipFill>
          <a:blip r:embed="rId5"/>
          <a:stretch>
            <a:fillRect/>
          </a:stretch>
        </p:blipFill>
        <p:spPr>
          <a:xfrm>
            <a:off x="5763694" y="2002180"/>
            <a:ext cx="1760766" cy="2173306"/>
          </a:xfrm>
          <a:prstGeom prst="rect">
            <a:avLst/>
          </a:prstGeom>
        </p:spPr>
      </p:pic>
      <p:pic>
        <p:nvPicPr>
          <p:cNvPr id="11" name="Imagen 10">
            <a:extLst>
              <a:ext uri="{FF2B5EF4-FFF2-40B4-BE49-F238E27FC236}">
                <a16:creationId xmlns:a16="http://schemas.microsoft.com/office/drawing/2014/main" id="{67D58A32-DB48-87F2-BC7F-FA719F259B7D}"/>
              </a:ext>
            </a:extLst>
          </p:cNvPr>
          <p:cNvPicPr>
            <a:picLocks noChangeAspect="1"/>
          </p:cNvPicPr>
          <p:nvPr/>
        </p:nvPicPr>
        <p:blipFill>
          <a:blip r:embed="rId6"/>
          <a:stretch>
            <a:fillRect/>
          </a:stretch>
        </p:blipFill>
        <p:spPr>
          <a:xfrm>
            <a:off x="8176402" y="1365237"/>
            <a:ext cx="1944031" cy="2341819"/>
          </a:xfrm>
          <a:prstGeom prst="rect">
            <a:avLst/>
          </a:prstGeom>
        </p:spPr>
      </p:pic>
      <p:pic>
        <p:nvPicPr>
          <p:cNvPr id="17" name="Imagen 16">
            <a:extLst>
              <a:ext uri="{FF2B5EF4-FFF2-40B4-BE49-F238E27FC236}">
                <a16:creationId xmlns:a16="http://schemas.microsoft.com/office/drawing/2014/main" id="{13C993B0-A060-4426-6048-0E4EBD030333}"/>
              </a:ext>
            </a:extLst>
          </p:cNvPr>
          <p:cNvPicPr>
            <a:picLocks noChangeAspect="1"/>
          </p:cNvPicPr>
          <p:nvPr/>
        </p:nvPicPr>
        <p:blipFill>
          <a:blip r:embed="rId7"/>
          <a:stretch>
            <a:fillRect/>
          </a:stretch>
        </p:blipFill>
        <p:spPr>
          <a:xfrm>
            <a:off x="9965387" y="3334170"/>
            <a:ext cx="2015707" cy="2748380"/>
          </a:xfrm>
          <a:prstGeom prst="rect">
            <a:avLst/>
          </a:prstGeom>
        </p:spPr>
      </p:pic>
      <p:pic>
        <p:nvPicPr>
          <p:cNvPr id="5" name="Imagen 4">
            <a:extLst>
              <a:ext uri="{FF2B5EF4-FFF2-40B4-BE49-F238E27FC236}">
                <a16:creationId xmlns:a16="http://schemas.microsoft.com/office/drawing/2014/main" id="{43393756-D0DE-B3A1-6D7D-3CACBA5E50DE}"/>
              </a:ext>
            </a:extLst>
          </p:cNvPr>
          <p:cNvPicPr>
            <a:picLocks noChangeAspect="1"/>
          </p:cNvPicPr>
          <p:nvPr/>
        </p:nvPicPr>
        <p:blipFill>
          <a:blip r:embed="rId8"/>
          <a:stretch>
            <a:fillRect/>
          </a:stretch>
        </p:blipFill>
        <p:spPr>
          <a:xfrm>
            <a:off x="-20319" y="6069204"/>
            <a:ext cx="12174649" cy="724001"/>
          </a:xfrm>
          <a:prstGeom prst="rect">
            <a:avLst/>
          </a:prstGeom>
        </p:spPr>
      </p:pic>
      <p:pic>
        <p:nvPicPr>
          <p:cNvPr id="28" name="Audio 27">
            <a:hlinkClick r:id="" action="ppaction://media"/>
            <a:extLst>
              <a:ext uri="{FF2B5EF4-FFF2-40B4-BE49-F238E27FC236}">
                <a16:creationId xmlns:a16="http://schemas.microsoft.com/office/drawing/2014/main" id="{C81A269B-895E-FC5B-692A-E4F57867840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1101255" y="5772522"/>
            <a:ext cx="658682" cy="658682"/>
          </a:xfrm>
          <a:prstGeom prst="ellipse">
            <a:avLst/>
          </a:prstGeom>
        </p:spPr>
      </p:pic>
      <p:pic>
        <p:nvPicPr>
          <p:cNvPr id="15" name="Imagen 14">
            <a:extLst>
              <a:ext uri="{FF2B5EF4-FFF2-40B4-BE49-F238E27FC236}">
                <a16:creationId xmlns:a16="http://schemas.microsoft.com/office/drawing/2014/main" id="{DC4C3DCD-E096-8C83-5F74-362B46DECEAF}"/>
              </a:ext>
            </a:extLst>
          </p:cNvPr>
          <p:cNvPicPr>
            <a:picLocks noChangeAspect="1"/>
          </p:cNvPicPr>
          <p:nvPr/>
        </p:nvPicPr>
        <p:blipFill>
          <a:blip r:embed="rId10"/>
          <a:stretch>
            <a:fillRect/>
          </a:stretch>
        </p:blipFill>
        <p:spPr>
          <a:xfrm>
            <a:off x="7211050" y="4235524"/>
            <a:ext cx="1533874" cy="2195680"/>
          </a:xfrm>
          <a:prstGeom prst="rect">
            <a:avLst/>
          </a:prstGeom>
        </p:spPr>
      </p:pic>
    </p:spTree>
    <p:extLst>
      <p:ext uri="{BB962C8B-B14F-4D97-AF65-F5344CB8AC3E}">
        <p14:creationId xmlns:p14="http://schemas.microsoft.com/office/powerpoint/2010/main" val="3017569149"/>
      </p:ext>
    </p:extLst>
  </p:cSld>
  <p:clrMapOvr>
    <a:masterClrMapping/>
  </p:clrMapOvr>
  <mc:AlternateContent xmlns:mc="http://schemas.openxmlformats.org/markup-compatibility/2006" xmlns:p14="http://schemas.microsoft.com/office/powerpoint/2010/main">
    <mc:Choice Requires="p14">
      <p:transition spd="slow" p14:dur="2000" advTm="41416"/>
    </mc:Choice>
    <mc:Fallback xmlns="">
      <p:transition spd="slow" advTm="4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a:bodyPr>
          <a:lstStyle/>
          <a:p>
            <a:r>
              <a:rPr lang="es-ES" sz="4000" dirty="0">
                <a:solidFill>
                  <a:srgbClr val="000000"/>
                </a:solidFill>
                <a:latin typeface="Poppins Ultra-Bold" panose="020B0604020202020204"/>
              </a:rPr>
              <a:t>¿Qué deben contener los documentos que </a:t>
            </a:r>
            <a:r>
              <a:rPr lang="es-ES" sz="3200" dirty="0">
                <a:solidFill>
                  <a:srgbClr val="000000"/>
                </a:solidFill>
                <a:latin typeface="Poppins Ultra-Bold" panose="020B0604020202020204"/>
              </a:rPr>
              <a:t>LA </a:t>
            </a:r>
            <a:r>
              <a:rPr lang="es-ES" sz="4000" dirty="0">
                <a:solidFill>
                  <a:srgbClr val="000000"/>
                </a:solidFill>
                <a:latin typeface="Poppins Ultra-Bold" panose="020B0604020202020204"/>
              </a:rPr>
              <a:t>PERSONA solicitante  debe adjuntar?</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sp>
        <p:nvSpPr>
          <p:cNvPr id="23" name="Marcador de contenido 22">
            <a:extLst>
              <a:ext uri="{FF2B5EF4-FFF2-40B4-BE49-F238E27FC236}">
                <a16:creationId xmlns:a16="http://schemas.microsoft.com/office/drawing/2014/main" id="{7A893E59-3BB8-2782-415B-DA57AF561B2E}"/>
              </a:ext>
            </a:extLst>
          </p:cNvPr>
          <p:cNvSpPr>
            <a:spLocks noGrp="1"/>
          </p:cNvSpPr>
          <p:nvPr>
            <p:ph idx="1"/>
          </p:nvPr>
        </p:nvSpPr>
        <p:spPr/>
        <p:txBody>
          <a:bodyPr/>
          <a:lstStyle/>
          <a:p>
            <a:pPr marL="0" indent="0" algn="l">
              <a:buNone/>
            </a:pPr>
            <a:endParaRPr lang="en-US" sz="1800" b="0" i="0" u="none" strike="noStrike" baseline="0" dirty="0">
              <a:solidFill>
                <a:srgbClr val="000000"/>
              </a:solidFill>
              <a:latin typeface="Arial" panose="020B0604020202020204" pitchFamily="34" charset="0"/>
            </a:endParaRPr>
          </a:p>
          <a:p>
            <a:pPr marL="0" indent="0" algn="l">
              <a:buNone/>
            </a:pPr>
            <a:endParaRPr lang="en-US" sz="1800" b="0" i="0" u="none" strike="noStrike" baseline="0" dirty="0">
              <a:solidFill>
                <a:srgbClr val="000000"/>
              </a:solidFill>
              <a:latin typeface="Arial" panose="020B0604020202020204" pitchFamily="34" charset="0"/>
            </a:endParaRPr>
          </a:p>
        </p:txBody>
      </p:sp>
      <p:sp>
        <p:nvSpPr>
          <p:cNvPr id="4" name="Marcador de contenido 22">
            <a:extLst>
              <a:ext uri="{FF2B5EF4-FFF2-40B4-BE49-F238E27FC236}">
                <a16:creationId xmlns:a16="http://schemas.microsoft.com/office/drawing/2014/main" id="{16CBD167-1511-BC4A-39BC-D4158CD3FB2A}"/>
              </a:ext>
            </a:extLst>
          </p:cNvPr>
          <p:cNvSpPr txBox="1">
            <a:spLocks/>
          </p:cNvSpPr>
          <p:nvPr/>
        </p:nvSpPr>
        <p:spPr>
          <a:xfrm>
            <a:off x="1150070" y="2347273"/>
            <a:ext cx="4185501" cy="3829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lgn="just">
              <a:buFont typeface="Arial" panose="020B0604020202020204" pitchFamily="34" charset="0"/>
              <a:buNone/>
            </a:pPr>
            <a:r>
              <a:rPr lang="es-ES" sz="1800" b="1" i="1" dirty="0">
                <a:solidFill>
                  <a:srgbClr val="000000"/>
                </a:solidFill>
                <a:latin typeface="Arial" panose="020B0604020202020204" pitchFamily="34" charset="0"/>
              </a:rPr>
              <a:t>3. Documento de identidad </a:t>
            </a:r>
            <a:endParaRPr lang="es-ES" sz="1800" i="1" dirty="0">
              <a:solidFill>
                <a:srgbClr val="000000"/>
              </a:solidFill>
              <a:latin typeface="Arial" panose="020B0604020202020204" pitchFamily="34" charset="0"/>
            </a:endParaRPr>
          </a:p>
        </p:txBody>
      </p:sp>
      <p:sp>
        <p:nvSpPr>
          <p:cNvPr id="13" name="CuadroTexto 12">
            <a:extLst>
              <a:ext uri="{FF2B5EF4-FFF2-40B4-BE49-F238E27FC236}">
                <a16:creationId xmlns:a16="http://schemas.microsoft.com/office/drawing/2014/main" id="{DA3AE3B9-21ED-499A-AD4F-5AB48F127C25}"/>
              </a:ext>
            </a:extLst>
          </p:cNvPr>
          <p:cNvSpPr txBox="1"/>
          <p:nvPr/>
        </p:nvSpPr>
        <p:spPr>
          <a:xfrm>
            <a:off x="1228282" y="4262117"/>
            <a:ext cx="3265919" cy="1077218"/>
          </a:xfrm>
          <a:prstGeom prst="rect">
            <a:avLst/>
          </a:prstGeom>
          <a:noFill/>
        </p:spPr>
        <p:txBody>
          <a:bodyPr wrap="square">
            <a:spAutoFit/>
          </a:bodyPr>
          <a:lstStyle/>
          <a:p>
            <a:pPr algn="ctr"/>
            <a:r>
              <a:rPr lang="es-CR" sz="3200" b="1" dirty="0"/>
              <a:t>vigente y legible  y por ambos lados </a:t>
            </a:r>
            <a:endParaRPr lang="en-US" sz="3200" b="1" dirty="0"/>
          </a:p>
        </p:txBody>
      </p:sp>
      <p:pic>
        <p:nvPicPr>
          <p:cNvPr id="1026" name="Picture 2" descr="Trámite paso a paso - Reposición Cédula de Identidad - Costa Rica Paso a  Paso">
            <a:extLst>
              <a:ext uri="{FF2B5EF4-FFF2-40B4-BE49-F238E27FC236}">
                <a16:creationId xmlns:a16="http://schemas.microsoft.com/office/drawing/2014/main" id="{108354C9-2F9A-43D9-D21E-16186C55A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521" y="2235754"/>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C04CA37-43C3-8A69-1FCB-1A3028F0BCDC}"/>
              </a:ext>
            </a:extLst>
          </p:cNvPr>
          <p:cNvPicPr>
            <a:picLocks noChangeAspect="1"/>
          </p:cNvPicPr>
          <p:nvPr/>
        </p:nvPicPr>
        <p:blipFill>
          <a:blip r:embed="rId6"/>
          <a:stretch>
            <a:fillRect/>
          </a:stretch>
        </p:blipFill>
        <p:spPr>
          <a:xfrm>
            <a:off x="8675" y="6152629"/>
            <a:ext cx="12174649" cy="724001"/>
          </a:xfrm>
          <a:prstGeom prst="rect">
            <a:avLst/>
          </a:prstGeom>
        </p:spPr>
      </p:pic>
      <p:pic>
        <p:nvPicPr>
          <p:cNvPr id="3" name="Picture 2" descr="TSE visitará comunidades de Nosara y Sámara - Periódico Mensaje Guanacaste">
            <a:extLst>
              <a:ext uri="{FF2B5EF4-FFF2-40B4-BE49-F238E27FC236}">
                <a16:creationId xmlns:a16="http://schemas.microsoft.com/office/drawing/2014/main" id="{FC000F43-2AB9-770F-350D-64B7969327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616" y="1965006"/>
            <a:ext cx="2961506" cy="1862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rtificado de Residencia: Costa Rica">
            <a:extLst>
              <a:ext uri="{FF2B5EF4-FFF2-40B4-BE49-F238E27FC236}">
                <a16:creationId xmlns:a16="http://schemas.microsoft.com/office/drawing/2014/main" id="{758E63BB-A533-4BC9-6412-D98D239F75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6403" y="4025175"/>
            <a:ext cx="2248043" cy="2117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SE, Acta 97-2008">
            <a:extLst>
              <a:ext uri="{FF2B5EF4-FFF2-40B4-BE49-F238E27FC236}">
                <a16:creationId xmlns:a16="http://schemas.microsoft.com/office/drawing/2014/main" id="{714A2B33-81EA-AF2D-EF41-81F886FE61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5816" y="4068361"/>
            <a:ext cx="3331597" cy="1554190"/>
          </a:xfrm>
          <a:prstGeom prst="rect">
            <a:avLst/>
          </a:prstGeom>
          <a:noFill/>
          <a:extLst>
            <a:ext uri="{909E8E84-426E-40DD-AFC4-6F175D3DCCD1}">
              <a14:hiddenFill xmlns:a14="http://schemas.microsoft.com/office/drawing/2010/main">
                <a:solidFill>
                  <a:srgbClr val="FFFFFF"/>
                </a:solidFill>
              </a14:hiddenFill>
            </a:ext>
          </a:extLst>
        </p:spPr>
      </p:pic>
      <p:pic>
        <p:nvPicPr>
          <p:cNvPr id="45" name="Audio 44">
            <a:hlinkClick r:id="" action="ppaction://media"/>
            <a:extLst>
              <a:ext uri="{FF2B5EF4-FFF2-40B4-BE49-F238E27FC236}">
                <a16:creationId xmlns:a16="http://schemas.microsoft.com/office/drawing/2014/main" id="{ABB9BD0A-DEBC-A9C4-BEC5-E4878F2D6E8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763634" y="5652879"/>
            <a:ext cx="1067774" cy="1067774"/>
          </a:xfrm>
          <a:prstGeom prst="ellipse">
            <a:avLst/>
          </a:prstGeom>
        </p:spPr>
      </p:pic>
    </p:spTree>
    <p:extLst>
      <p:ext uri="{BB962C8B-B14F-4D97-AF65-F5344CB8AC3E}">
        <p14:creationId xmlns:p14="http://schemas.microsoft.com/office/powerpoint/2010/main" val="303564371"/>
      </p:ext>
    </p:extLst>
  </p:cSld>
  <p:clrMapOvr>
    <a:masterClrMapping/>
  </p:clrMapOvr>
  <mc:AlternateContent xmlns:mc="http://schemas.openxmlformats.org/markup-compatibility/2006" xmlns:p14="http://schemas.microsoft.com/office/powerpoint/2010/main">
    <mc:Choice Requires="p14">
      <p:transition spd="slow" p14:dur="2000" advTm="11510"/>
    </mc:Choice>
    <mc:Fallback xmlns="">
      <p:transition spd="slow" advTm="1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26835FD-9CD7-BA75-FC9D-B701E63B00AD}"/>
              </a:ext>
            </a:extLst>
          </p:cNvPr>
          <p:cNvSpPr>
            <a:spLocks noGrp="1"/>
          </p:cNvSpPr>
          <p:nvPr>
            <p:ph type="title"/>
          </p:nvPr>
        </p:nvSpPr>
        <p:spPr>
          <a:xfrm>
            <a:off x="838200" y="765469"/>
            <a:ext cx="9707880" cy="1199537"/>
          </a:xfrm>
        </p:spPr>
        <p:txBody>
          <a:bodyPr>
            <a:normAutofit/>
          </a:bodyPr>
          <a:lstStyle/>
          <a:p>
            <a:r>
              <a:rPr lang="es-ES" sz="4000" dirty="0">
                <a:solidFill>
                  <a:srgbClr val="000000"/>
                </a:solidFill>
                <a:latin typeface="Poppins Ultra-Bold" panose="020B0604020202020204"/>
              </a:rPr>
              <a:t>¿Qué deben contener los documentos que </a:t>
            </a:r>
            <a:r>
              <a:rPr lang="es-ES" sz="3200" dirty="0">
                <a:solidFill>
                  <a:srgbClr val="000000"/>
                </a:solidFill>
                <a:latin typeface="Poppins Ultra-Bold" panose="020B0604020202020204"/>
              </a:rPr>
              <a:t>LA </a:t>
            </a:r>
            <a:r>
              <a:rPr lang="es-ES" sz="4000" dirty="0">
                <a:solidFill>
                  <a:srgbClr val="000000"/>
                </a:solidFill>
                <a:latin typeface="Poppins Ultra-Bold" panose="020B0604020202020204"/>
              </a:rPr>
              <a:t>PERSONA solicitante  debe adjuntar?</a:t>
            </a:r>
            <a:endParaRPr lang="es-CR" sz="4000" dirty="0">
              <a:latin typeface="Poppins Ultra-Bold" panose="020B0604020202020204"/>
            </a:endParaRPr>
          </a:p>
        </p:txBody>
      </p:sp>
      <p:pic>
        <p:nvPicPr>
          <p:cNvPr id="2" name="Picture 2">
            <a:extLst>
              <a:ext uri="{FF2B5EF4-FFF2-40B4-BE49-F238E27FC236}">
                <a16:creationId xmlns:a16="http://schemas.microsoft.com/office/drawing/2014/main" id="{DCD51DE9-009E-F33E-3A90-AD6D3B0A6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9" y="21127"/>
            <a:ext cx="6116319" cy="645367"/>
          </a:xfrm>
          <a:prstGeom prst="rect">
            <a:avLst/>
          </a:prstGeom>
          <a:noFill/>
          <a:extLst>
            <a:ext uri="{909E8E84-426E-40DD-AFC4-6F175D3DCCD1}">
              <a14:hiddenFill xmlns:a14="http://schemas.microsoft.com/office/drawing/2010/main">
                <a:solidFill>
                  <a:srgbClr val="FFFFFF"/>
                </a:solidFill>
              </a14:hiddenFill>
            </a:ext>
          </a:extLst>
        </p:spPr>
      </p:pic>
      <p:sp>
        <p:nvSpPr>
          <p:cNvPr id="23" name="Marcador de contenido 22">
            <a:extLst>
              <a:ext uri="{FF2B5EF4-FFF2-40B4-BE49-F238E27FC236}">
                <a16:creationId xmlns:a16="http://schemas.microsoft.com/office/drawing/2014/main" id="{7A893E59-3BB8-2782-415B-DA57AF561B2E}"/>
              </a:ext>
            </a:extLst>
          </p:cNvPr>
          <p:cNvSpPr>
            <a:spLocks noGrp="1"/>
          </p:cNvSpPr>
          <p:nvPr>
            <p:ph idx="1"/>
          </p:nvPr>
        </p:nvSpPr>
        <p:spPr/>
        <p:txBody>
          <a:bodyPr/>
          <a:lstStyle/>
          <a:p>
            <a:pPr marL="0" indent="0" algn="l">
              <a:buNone/>
            </a:pPr>
            <a:endParaRPr lang="en-US" sz="1800" b="0" i="0" u="none" strike="noStrike" baseline="0" dirty="0">
              <a:solidFill>
                <a:srgbClr val="000000"/>
              </a:solidFill>
              <a:latin typeface="Arial" panose="020B0604020202020204" pitchFamily="34" charset="0"/>
            </a:endParaRPr>
          </a:p>
          <a:p>
            <a:pPr marL="0" indent="0" algn="l">
              <a:buNone/>
            </a:pPr>
            <a:endParaRPr lang="en-US" sz="1800" b="0" i="0" u="none" strike="noStrike" baseline="0" dirty="0">
              <a:solidFill>
                <a:srgbClr val="000000"/>
              </a:solidFill>
              <a:latin typeface="Arial" panose="020B0604020202020204" pitchFamily="34" charset="0"/>
            </a:endParaRPr>
          </a:p>
        </p:txBody>
      </p:sp>
      <p:sp>
        <p:nvSpPr>
          <p:cNvPr id="4" name="Marcador de contenido 22">
            <a:extLst>
              <a:ext uri="{FF2B5EF4-FFF2-40B4-BE49-F238E27FC236}">
                <a16:creationId xmlns:a16="http://schemas.microsoft.com/office/drawing/2014/main" id="{16CBD167-1511-BC4A-39BC-D4158CD3FB2A}"/>
              </a:ext>
            </a:extLst>
          </p:cNvPr>
          <p:cNvSpPr txBox="1">
            <a:spLocks/>
          </p:cNvSpPr>
          <p:nvPr/>
        </p:nvSpPr>
        <p:spPr>
          <a:xfrm>
            <a:off x="505885" y="1773829"/>
            <a:ext cx="4185501" cy="3829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buFont typeface="Arial" panose="020B0604020202020204" pitchFamily="34" charset="0"/>
              <a:buNone/>
            </a:pPr>
            <a:endParaRPr lang="en-US" sz="1800" dirty="0">
              <a:solidFill>
                <a:srgbClr val="000000"/>
              </a:solidFill>
              <a:latin typeface="Arial" panose="020B0604020202020204" pitchFamily="34" charset="0"/>
            </a:endParaRPr>
          </a:p>
          <a:p>
            <a:pPr marL="0" indent="0" algn="just">
              <a:buFont typeface="Arial" panose="020B0604020202020204" pitchFamily="34" charset="0"/>
              <a:buNone/>
            </a:pPr>
            <a:r>
              <a:rPr lang="es-ES" sz="1800" b="1" i="1" dirty="0">
                <a:solidFill>
                  <a:srgbClr val="000000"/>
                </a:solidFill>
                <a:latin typeface="Arial" panose="020B0604020202020204" pitchFamily="34" charset="0"/>
              </a:rPr>
              <a:t>3. Carta de centro universitario haciendo constar si tiene o no beca.</a:t>
            </a:r>
          </a:p>
          <a:p>
            <a:pPr marL="0" indent="0" algn="just">
              <a:buFont typeface="Arial" panose="020B0604020202020204" pitchFamily="34" charset="0"/>
              <a:buNone/>
            </a:pPr>
            <a:r>
              <a:rPr lang="es-ES" sz="1800" b="1" i="1" dirty="0">
                <a:solidFill>
                  <a:srgbClr val="000000"/>
                </a:solidFill>
                <a:latin typeface="Arial" panose="020B0604020202020204" pitchFamily="34" charset="0"/>
              </a:rPr>
              <a:t>El documento debe detallar el tipo y nombre de la beca</a:t>
            </a:r>
          </a:p>
          <a:p>
            <a:pPr marL="0" indent="0" algn="just">
              <a:buFont typeface="Arial" panose="020B0604020202020204" pitchFamily="34" charset="0"/>
              <a:buNone/>
            </a:pPr>
            <a:endParaRPr lang="es-ES" sz="1800" b="1" i="1" dirty="0">
              <a:solidFill>
                <a:srgbClr val="000000"/>
              </a:solidFill>
              <a:latin typeface="Arial" panose="020B0604020202020204" pitchFamily="34" charset="0"/>
            </a:endParaRPr>
          </a:p>
          <a:p>
            <a:pPr marL="0" indent="0" algn="just">
              <a:buFont typeface="Arial" panose="020B0604020202020204" pitchFamily="34" charset="0"/>
              <a:buNone/>
            </a:pPr>
            <a:r>
              <a:rPr lang="es-ES" sz="1800" b="1" i="1" dirty="0">
                <a:solidFill>
                  <a:srgbClr val="000000"/>
                </a:solidFill>
                <a:latin typeface="Arial" panose="020B0604020202020204" pitchFamily="34" charset="0"/>
              </a:rPr>
              <a:t> </a:t>
            </a:r>
            <a:endParaRPr lang="es-ES" sz="1800" i="1" dirty="0">
              <a:solidFill>
                <a:srgbClr val="000000"/>
              </a:solidFill>
              <a:latin typeface="Arial" panose="020B0604020202020204" pitchFamily="34" charset="0"/>
            </a:endParaRPr>
          </a:p>
        </p:txBody>
      </p:sp>
      <p:sp>
        <p:nvSpPr>
          <p:cNvPr id="13" name="CuadroTexto 12">
            <a:extLst>
              <a:ext uri="{FF2B5EF4-FFF2-40B4-BE49-F238E27FC236}">
                <a16:creationId xmlns:a16="http://schemas.microsoft.com/office/drawing/2014/main" id="{DA3AE3B9-21ED-499A-AD4F-5AB48F127C25}"/>
              </a:ext>
            </a:extLst>
          </p:cNvPr>
          <p:cNvSpPr txBox="1"/>
          <p:nvPr/>
        </p:nvSpPr>
        <p:spPr>
          <a:xfrm>
            <a:off x="593122" y="4220612"/>
            <a:ext cx="3726128" cy="1508105"/>
          </a:xfrm>
          <a:prstGeom prst="rect">
            <a:avLst/>
          </a:prstGeom>
          <a:noFill/>
        </p:spPr>
        <p:txBody>
          <a:bodyPr wrap="square">
            <a:spAutoFit/>
          </a:bodyPr>
          <a:lstStyle/>
          <a:p>
            <a:pPr algn="ctr"/>
            <a:r>
              <a:rPr lang="en-US" sz="2000" b="1" dirty="0"/>
              <a:t>Aplica para universidades públicas </a:t>
            </a:r>
          </a:p>
          <a:p>
            <a:pPr algn="ctr"/>
            <a:r>
              <a:rPr lang="es-ES" sz="2000" b="1" dirty="0">
                <a:solidFill>
                  <a:schemeClr val="tx1"/>
                </a:solidFill>
              </a:rPr>
              <a:t>(UNED, UTN, UNA, UCR, TEC, </a:t>
            </a:r>
          </a:p>
          <a:p>
            <a:pPr algn="ctr"/>
            <a:r>
              <a:rPr lang="es-ES" sz="2000" b="1" dirty="0">
                <a:solidFill>
                  <a:schemeClr val="tx1"/>
                </a:solidFill>
              </a:rPr>
              <a:t>CU</a:t>
            </a:r>
            <a:r>
              <a:rPr lang="es-ES" sz="2000" b="1" dirty="0"/>
              <a:t>N</a:t>
            </a:r>
            <a:r>
              <a:rPr lang="es-ES" sz="2000" b="1" dirty="0">
                <a:solidFill>
                  <a:schemeClr val="tx1"/>
                </a:solidFill>
              </a:rPr>
              <a:t> Limón, CUC Cartago) </a:t>
            </a:r>
            <a:r>
              <a:rPr lang="en-US" sz="3200" b="1" dirty="0"/>
              <a:t> </a:t>
            </a:r>
          </a:p>
        </p:txBody>
      </p:sp>
      <p:pic>
        <p:nvPicPr>
          <p:cNvPr id="7" name="Imagen 6">
            <a:extLst>
              <a:ext uri="{FF2B5EF4-FFF2-40B4-BE49-F238E27FC236}">
                <a16:creationId xmlns:a16="http://schemas.microsoft.com/office/drawing/2014/main" id="{DC04CA37-43C3-8A69-1FCB-1A3028F0BCDC}"/>
              </a:ext>
            </a:extLst>
          </p:cNvPr>
          <p:cNvPicPr>
            <a:picLocks noChangeAspect="1"/>
          </p:cNvPicPr>
          <p:nvPr/>
        </p:nvPicPr>
        <p:blipFill>
          <a:blip r:embed="rId5"/>
          <a:stretch>
            <a:fillRect/>
          </a:stretch>
        </p:blipFill>
        <p:spPr>
          <a:xfrm>
            <a:off x="45635" y="6133999"/>
            <a:ext cx="12174649" cy="724001"/>
          </a:xfrm>
          <a:prstGeom prst="rect">
            <a:avLst/>
          </a:prstGeom>
        </p:spPr>
      </p:pic>
      <p:pic>
        <p:nvPicPr>
          <p:cNvPr id="5" name="Imagen 4">
            <a:extLst>
              <a:ext uri="{FF2B5EF4-FFF2-40B4-BE49-F238E27FC236}">
                <a16:creationId xmlns:a16="http://schemas.microsoft.com/office/drawing/2014/main" id="{A852391F-1F0D-C774-63E8-B32F372535DB}"/>
              </a:ext>
            </a:extLst>
          </p:cNvPr>
          <p:cNvPicPr>
            <a:picLocks noChangeAspect="1"/>
          </p:cNvPicPr>
          <p:nvPr/>
        </p:nvPicPr>
        <p:blipFill>
          <a:blip r:embed="rId6"/>
          <a:stretch>
            <a:fillRect/>
          </a:stretch>
        </p:blipFill>
        <p:spPr>
          <a:xfrm>
            <a:off x="4946610" y="2930314"/>
            <a:ext cx="2519162" cy="2437371"/>
          </a:xfrm>
          <a:prstGeom prst="rect">
            <a:avLst/>
          </a:prstGeom>
        </p:spPr>
      </p:pic>
      <p:pic>
        <p:nvPicPr>
          <p:cNvPr id="24" name="Gráfico 23">
            <a:extLst>
              <a:ext uri="{FF2B5EF4-FFF2-40B4-BE49-F238E27FC236}">
                <a16:creationId xmlns:a16="http://schemas.microsoft.com/office/drawing/2014/main" id="{7313C9CF-5899-C913-7CCF-0C6A2C8EE3EC}"/>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6975983" y="4953415"/>
            <a:ext cx="880003" cy="815047"/>
          </a:xfrm>
          <a:prstGeom prst="rect">
            <a:avLst/>
          </a:prstGeom>
        </p:spPr>
      </p:pic>
      <p:pic>
        <p:nvPicPr>
          <p:cNvPr id="28" name="Imagen 27">
            <a:extLst>
              <a:ext uri="{FF2B5EF4-FFF2-40B4-BE49-F238E27FC236}">
                <a16:creationId xmlns:a16="http://schemas.microsoft.com/office/drawing/2014/main" id="{11B52BAA-E576-15E3-0866-C80EFD23D706}"/>
              </a:ext>
            </a:extLst>
          </p:cNvPr>
          <p:cNvPicPr>
            <a:picLocks noChangeAspect="1"/>
          </p:cNvPicPr>
          <p:nvPr/>
        </p:nvPicPr>
        <p:blipFill>
          <a:blip r:embed="rId10"/>
          <a:stretch>
            <a:fillRect/>
          </a:stretch>
        </p:blipFill>
        <p:spPr>
          <a:xfrm>
            <a:off x="8716070" y="1700426"/>
            <a:ext cx="3123183" cy="2437372"/>
          </a:xfrm>
          <a:prstGeom prst="rect">
            <a:avLst/>
          </a:prstGeom>
        </p:spPr>
      </p:pic>
      <p:pic>
        <p:nvPicPr>
          <p:cNvPr id="21" name="Gráfico 20">
            <a:extLst>
              <a:ext uri="{FF2B5EF4-FFF2-40B4-BE49-F238E27FC236}">
                <a16:creationId xmlns:a16="http://schemas.microsoft.com/office/drawing/2014/main" id="{ACF0F41B-5D59-D56B-1F4A-50F2F7269521}"/>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9353886" y="3593770"/>
            <a:ext cx="880003" cy="815047"/>
          </a:xfrm>
          <a:prstGeom prst="rect">
            <a:avLst/>
          </a:prstGeom>
        </p:spPr>
      </p:pic>
      <p:grpSp>
        <p:nvGrpSpPr>
          <p:cNvPr id="11" name="Grupo 10">
            <a:extLst>
              <a:ext uri="{FF2B5EF4-FFF2-40B4-BE49-F238E27FC236}">
                <a16:creationId xmlns:a16="http://schemas.microsoft.com/office/drawing/2014/main" id="{C4793CE8-FDF5-579C-1620-C9EEEB6B5F2D}"/>
              </a:ext>
            </a:extLst>
          </p:cNvPr>
          <p:cNvGrpSpPr/>
          <p:nvPr/>
        </p:nvGrpSpPr>
        <p:grpSpPr>
          <a:xfrm>
            <a:off x="6077289" y="5270853"/>
            <a:ext cx="344520" cy="9000"/>
            <a:chOff x="5857173" y="5675977"/>
            <a:chExt cx="344520" cy="900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8" name="Entrada de lápiz 7">
                  <a:extLst>
                    <a:ext uri="{FF2B5EF4-FFF2-40B4-BE49-F238E27FC236}">
                      <a16:creationId xmlns:a16="http://schemas.microsoft.com/office/drawing/2014/main" id="{CA8AC6FA-8C82-DD56-E87E-4345A82320A9}"/>
                    </a:ext>
                  </a:extLst>
                </p14:cNvPr>
                <p14:cNvContentPartPr/>
                <p14:nvPr/>
              </p14:nvContentPartPr>
              <p14:xfrm>
                <a:off x="5883093" y="5675977"/>
                <a:ext cx="137160" cy="360"/>
              </p14:xfrm>
            </p:contentPart>
          </mc:Choice>
          <mc:Fallback xmlns="">
            <p:pic>
              <p:nvPicPr>
                <p:cNvPr id="8" name="Entrada de lápiz 7">
                  <a:extLst>
                    <a:ext uri="{FF2B5EF4-FFF2-40B4-BE49-F238E27FC236}">
                      <a16:creationId xmlns:a16="http://schemas.microsoft.com/office/drawing/2014/main" id="{CA8AC6FA-8C82-DD56-E87E-4345A82320A9}"/>
                    </a:ext>
                  </a:extLst>
                </p:cNvPr>
                <p:cNvPicPr/>
                <p:nvPr/>
              </p:nvPicPr>
              <p:blipFill>
                <a:blip r:embed="rId12"/>
                <a:stretch>
                  <a:fillRect/>
                </a:stretch>
              </p:blipFill>
              <p:spPr>
                <a:xfrm>
                  <a:off x="5874453" y="5622337"/>
                  <a:ext cx="1548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9" name="Entrada de lápiz 8">
                  <a:extLst>
                    <a:ext uri="{FF2B5EF4-FFF2-40B4-BE49-F238E27FC236}">
                      <a16:creationId xmlns:a16="http://schemas.microsoft.com/office/drawing/2014/main" id="{C0A3DB49-0D02-11F1-D316-529CC9882A5E}"/>
                    </a:ext>
                  </a:extLst>
                </p14:cNvPr>
                <p14:cNvContentPartPr/>
                <p14:nvPr/>
              </p14:nvContentPartPr>
              <p14:xfrm>
                <a:off x="5857173" y="5684617"/>
                <a:ext cx="344520" cy="360"/>
              </p14:xfrm>
            </p:contentPart>
          </mc:Choice>
          <mc:Fallback xmlns="">
            <p:pic>
              <p:nvPicPr>
                <p:cNvPr id="9" name="Entrada de lápiz 8">
                  <a:extLst>
                    <a:ext uri="{FF2B5EF4-FFF2-40B4-BE49-F238E27FC236}">
                      <a16:creationId xmlns:a16="http://schemas.microsoft.com/office/drawing/2014/main" id="{C0A3DB49-0D02-11F1-D316-529CC9882A5E}"/>
                    </a:ext>
                  </a:extLst>
                </p:cNvPr>
                <p:cNvPicPr/>
                <p:nvPr/>
              </p:nvPicPr>
              <p:blipFill>
                <a:blip r:embed="rId14"/>
                <a:stretch>
                  <a:fillRect/>
                </a:stretch>
              </p:blipFill>
              <p:spPr>
                <a:xfrm>
                  <a:off x="5848173" y="5630977"/>
                  <a:ext cx="362160" cy="108000"/>
                </a:xfrm>
                <a:prstGeom prst="rect">
                  <a:avLst/>
                </a:prstGeom>
              </p:spPr>
            </p:pic>
          </mc:Fallback>
        </mc:AlternateContent>
      </p:grpSp>
      <p:sp>
        <p:nvSpPr>
          <p:cNvPr id="27" name="Connecteur droit 26">
            <a:extLst>
              <a:ext uri="{FF2B5EF4-FFF2-40B4-BE49-F238E27FC236}">
                <a16:creationId xmlns:a16="http://schemas.microsoft.com/office/drawing/2014/main" id="{389FBADD-1C75-443D-A7E4-59717A9B40E2}"/>
              </a:ext>
            </a:extLst>
          </p:cNvPr>
          <p:cNvSpPr/>
          <p:nvPr/>
        </p:nvSpPr>
        <p:spPr>
          <a:xfrm>
            <a:off x="10484280" y="3429000"/>
            <a:ext cx="365760" cy="0"/>
          </a:xfrm>
          <a:prstGeom prst="line">
            <a:avLst/>
          </a:prstGeom>
          <a:solidFill>
            <a:srgbClr val="000000">
              <a:alpha val="5000"/>
            </a:srgbClr>
          </a:solidFill>
          <a:ln w="10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26" name="Conector reto 25">
            <a:extLst>
              <a:ext uri="{FF2B5EF4-FFF2-40B4-BE49-F238E27FC236}">
                <a16:creationId xmlns:a16="http://schemas.microsoft.com/office/drawing/2014/main" id="{1292919C-4664-46B8-B775-45CCE32E62E9}"/>
              </a:ext>
            </a:extLst>
          </p:cNvPr>
          <p:cNvSpPr/>
          <p:nvPr/>
        </p:nvSpPr>
        <p:spPr>
          <a:xfrm>
            <a:off x="6132960" y="4149000"/>
            <a:ext cx="182880" cy="0"/>
          </a:xfrm>
          <a:prstGeom prst="line">
            <a:avLst/>
          </a:prstGeom>
          <a:solidFill>
            <a:srgbClr val="000000">
              <a:alpha val="5000"/>
            </a:srgbClr>
          </a:solidFill>
          <a:ln w="10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22" name="Straight Arrow Connector 21">
            <a:extLst>
              <a:ext uri="{FF2B5EF4-FFF2-40B4-BE49-F238E27FC236}">
                <a16:creationId xmlns:a16="http://schemas.microsoft.com/office/drawing/2014/main" id="{DE131FBB-F701-459E-93CC-2AA4C49A7DF5}"/>
              </a:ext>
            </a:extLst>
          </p:cNvPr>
          <p:cNvSpPr/>
          <p:nvPr/>
        </p:nvSpPr>
        <p:spPr>
          <a:xfrm>
            <a:off x="6236280" y="4373280"/>
            <a:ext cx="182880" cy="0"/>
          </a:xfrm>
          <a:prstGeom prst="straightConnector1">
            <a:avLst/>
          </a:prstGeom>
          <a:solidFill>
            <a:srgbClr val="000000">
              <a:alpha val="5000"/>
            </a:srgbClr>
          </a:solidFill>
          <a:ln w="10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25" name="Straight Connector 24">
            <a:extLst>
              <a:ext uri="{FF2B5EF4-FFF2-40B4-BE49-F238E27FC236}">
                <a16:creationId xmlns:a16="http://schemas.microsoft.com/office/drawing/2014/main" id="{22FF4C15-C6DD-4512-974E-56836E52F135}"/>
              </a:ext>
            </a:extLst>
          </p:cNvPr>
          <p:cNvSpPr/>
          <p:nvPr/>
        </p:nvSpPr>
        <p:spPr>
          <a:xfrm>
            <a:off x="5791199" y="4905252"/>
            <a:ext cx="731520" cy="0"/>
          </a:xfrm>
          <a:prstGeom prst="line">
            <a:avLst/>
          </a:prstGeom>
          <a:solidFill>
            <a:srgbClr val="000000">
              <a:alpha val="5000"/>
            </a:srgbClr>
          </a:solidFill>
          <a:ln w="10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32" name="Straight Arrow Connector 31">
            <a:extLst>
              <a:ext uri="{FF2B5EF4-FFF2-40B4-BE49-F238E27FC236}">
                <a16:creationId xmlns:a16="http://schemas.microsoft.com/office/drawing/2014/main" id="{A18D1474-E940-4C74-A423-B6EE96655DD5}"/>
              </a:ext>
            </a:extLst>
          </p:cNvPr>
          <p:cNvSpPr/>
          <p:nvPr/>
        </p:nvSpPr>
        <p:spPr>
          <a:xfrm rot="-96452">
            <a:off x="5907707" y="5135578"/>
            <a:ext cx="548640" cy="0"/>
          </a:xfrm>
          <a:prstGeom prst="straightConnector1">
            <a:avLst/>
          </a:prstGeom>
          <a:solidFill>
            <a:srgbClr val="000000">
              <a:alpha val="5000"/>
            </a:srgbClr>
          </a:solidFill>
          <a:ln w="126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38" name="TextBox 37">
            <a:extLst>
              <a:ext uri="{FF2B5EF4-FFF2-40B4-BE49-F238E27FC236}">
                <a16:creationId xmlns:a16="http://schemas.microsoft.com/office/drawing/2014/main" id="{EB2C97C8-2370-4178-9851-1AFC9281C2FF}"/>
              </a:ext>
            </a:extLst>
          </p:cNvPr>
          <p:cNvSpPr txBox="1"/>
          <p:nvPr/>
        </p:nvSpPr>
        <p:spPr>
          <a:xfrm>
            <a:off x="6285504" y="4997078"/>
            <a:ext cx="251698" cy="276999"/>
          </a:xfrm>
          <a:prstGeom prst="rect">
            <a:avLst/>
          </a:prstGeom>
          <a:noFill/>
        </p:spPr>
        <p:txBody>
          <a:bodyPr wrap="square" rtlCol="0" anchor="ctr" anchorCtr="1">
            <a:spAutoFit/>
          </a:bodyPr>
          <a:lstStyle/>
          <a:p>
            <a:pPr algn="ctr"/>
            <a:r>
              <a:rPr lang="es-CR" sz="1200" dirty="0">
                <a:solidFill>
                  <a:srgbClr val="000000"/>
                </a:solidFill>
              </a:rPr>
              <a:t>_</a:t>
            </a:r>
          </a:p>
        </p:txBody>
      </p:sp>
      <p:sp>
        <p:nvSpPr>
          <p:cNvPr id="15" name="Connecteur droit 14">
            <a:extLst>
              <a:ext uri="{FF2B5EF4-FFF2-40B4-BE49-F238E27FC236}">
                <a16:creationId xmlns:a16="http://schemas.microsoft.com/office/drawing/2014/main" id="{A5099C80-CF18-4EF6-8563-7286E38D9291}"/>
              </a:ext>
            </a:extLst>
          </p:cNvPr>
          <p:cNvSpPr/>
          <p:nvPr/>
        </p:nvSpPr>
        <p:spPr>
          <a:xfrm>
            <a:off x="10546080" y="3571529"/>
            <a:ext cx="505393" cy="0"/>
          </a:xfrm>
          <a:prstGeom prst="line">
            <a:avLst/>
          </a:prstGeom>
          <a:solidFill>
            <a:srgbClr val="000000">
              <a:alpha val="5000"/>
            </a:srgbClr>
          </a:solidFill>
          <a:ln w="126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3" name="CuadroTexto 2">
            <a:extLst>
              <a:ext uri="{FF2B5EF4-FFF2-40B4-BE49-F238E27FC236}">
                <a16:creationId xmlns:a16="http://schemas.microsoft.com/office/drawing/2014/main" id="{DA3AE3B9-21ED-499A-AD4F-5AB48F127C25}"/>
              </a:ext>
            </a:extLst>
          </p:cNvPr>
          <p:cNvSpPr txBox="1"/>
          <p:nvPr/>
        </p:nvSpPr>
        <p:spPr>
          <a:xfrm>
            <a:off x="8380777" y="4906920"/>
            <a:ext cx="3466892" cy="923330"/>
          </a:xfrm>
          <a:prstGeom prst="rect">
            <a:avLst/>
          </a:prstGeom>
          <a:noFill/>
        </p:spPr>
        <p:txBody>
          <a:bodyPr wrap="square">
            <a:spAutoFit/>
          </a:bodyPr>
          <a:lstStyle/>
          <a:p>
            <a:pPr algn="just"/>
            <a:r>
              <a:rPr lang="es-CR" sz="1800" b="1" dirty="0"/>
              <a:t>Aplica</a:t>
            </a:r>
            <a:r>
              <a:rPr lang="en-US" sz="1800" b="1" dirty="0"/>
              <a:t> para </a:t>
            </a:r>
            <a:r>
              <a:rPr lang="es-CR" sz="1800" b="1" dirty="0"/>
              <a:t>universidades</a:t>
            </a:r>
            <a:r>
              <a:rPr lang="en-US" sz="1800" b="1" dirty="0"/>
              <a:t> públicas: </a:t>
            </a:r>
            <a:r>
              <a:rPr lang="es-CR" sz="1800" b="1" dirty="0"/>
              <a:t>si</a:t>
            </a:r>
            <a:r>
              <a:rPr lang="en-US" sz="1800" b="1" dirty="0"/>
              <a:t> cuenta con </a:t>
            </a:r>
            <a:r>
              <a:rPr lang="es-CR" sz="1800" b="1" dirty="0"/>
              <a:t>beca</a:t>
            </a:r>
            <a:r>
              <a:rPr lang="en-US" sz="1800" b="1" dirty="0"/>
              <a:t> de menos del 80%.</a:t>
            </a:r>
            <a:endParaRPr lang="es-ES" b="1" dirty="0">
              <a:latin typeface="Segoe UI" panose="020B0502040204020203" pitchFamily="34" charset="0"/>
            </a:endParaRPr>
          </a:p>
        </p:txBody>
      </p:sp>
      <p:pic>
        <p:nvPicPr>
          <p:cNvPr id="36" name="Audio 35">
            <a:hlinkClick r:id="" action="ppaction://media"/>
            <a:extLst>
              <a:ext uri="{FF2B5EF4-FFF2-40B4-BE49-F238E27FC236}">
                <a16:creationId xmlns:a16="http://schemas.microsoft.com/office/drawing/2014/main" id="{A19533F0-3724-890D-F02F-499BA781D0FA}"/>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1651669"/>
      </p:ext>
    </p:extLst>
  </p:cSld>
  <p:clrMapOvr>
    <a:masterClrMapping/>
  </p:clrMapOvr>
  <mc:AlternateContent xmlns:mc="http://schemas.openxmlformats.org/markup-compatibility/2006" xmlns:p14="http://schemas.microsoft.com/office/powerpoint/2010/main">
    <mc:Choice Requires="p14">
      <p:transition spd="slow" p14:dur="2000" advTm="33998"/>
    </mc:Choice>
    <mc:Fallback xmlns="">
      <p:transition spd="slow" advTm="33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Recorte</Template>
  <TotalTime>14620</TotalTime>
  <Words>2263</Words>
  <Application>Microsoft Office PowerPoint</Application>
  <PresentationFormat>Panorámica</PresentationFormat>
  <Paragraphs>257</Paragraphs>
  <Slides>43</Slides>
  <Notes>0</Notes>
  <HiddenSlides>0</HiddenSlides>
  <MMClips>44</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43</vt:i4>
      </vt:variant>
    </vt:vector>
  </HeadingPairs>
  <TitlesOfParts>
    <vt:vector size="55" baseType="lpstr">
      <vt:lpstr>Aptos Narrow</vt:lpstr>
      <vt:lpstr>Arial</vt:lpstr>
      <vt:lpstr>Calibri</vt:lpstr>
      <vt:lpstr>Calibri cuerpo</vt:lpstr>
      <vt:lpstr>Calibri Light</vt:lpstr>
      <vt:lpstr>Poppins Ultra-Bold</vt:lpstr>
      <vt:lpstr>Segoe UI</vt:lpstr>
      <vt:lpstr>Segoe UI Semilight</vt:lpstr>
      <vt:lpstr>Symbol</vt:lpstr>
      <vt:lpstr>Verdana</vt:lpstr>
      <vt:lpstr>Wingdings</vt:lpstr>
      <vt:lpstr>Tema de Office</vt:lpstr>
      <vt:lpstr>Presentación de PowerPoint</vt:lpstr>
      <vt:lpstr>Presentación de PowerPoint</vt:lpstr>
      <vt:lpstr>Recordatorio: </vt:lpstr>
      <vt:lpstr>Presentación de PowerPoint</vt:lpstr>
      <vt:lpstr>¿Qué documentos necesita la PERSONA que solicita la beca por primera vez ?</vt:lpstr>
      <vt:lpstr>¿Qué deben contener los documentos para la solicitud de beca?</vt:lpstr>
      <vt:lpstr>¿Qué deben contener los documentos que LA PERSONA SOLICITANTE debe adjuntar?</vt:lpstr>
      <vt:lpstr>¿Qué deben contener los documentos que LA PERSONA solicitante  debe adjuntar?</vt:lpstr>
      <vt:lpstr>¿Qué deben contener los documentos que LA PERSONA solicitante  debe adjuntar?</vt:lpstr>
      <vt:lpstr>Presentación de PowerPoint</vt:lpstr>
      <vt:lpstr>Presentación de PowerPoint</vt:lpstr>
      <vt:lpstr>¿Qué deben contener los documentos que LA PERSONA solicitante  debe adjuntar?</vt:lpstr>
      <vt:lpstr>¿Cuáles son los documentos que no se aceptan ?</vt:lpstr>
      <vt:lpstr>¿Qué deben contener los documentos que LA PERSONA solicitante  debe adjuntar?</vt:lpstr>
      <vt:lpstr>¿Cómo saber cuál es el número de cuenta cliente y cuenta IBAN en la constancia emitida por entidad Bancaria?</vt:lpstr>
      <vt:lpstr>¿Cómo saber si los documentos están correctamente firmados ya sea física o digitalmente?</vt:lpstr>
      <vt:lpstr>Presentación de PowerPoint</vt:lpstr>
      <vt:lpstr>          FIRMA FÍSICA</vt:lpstr>
      <vt:lpstr>          FIRMA DIGTAL</vt:lpstr>
      <vt:lpstr>Que documentos NO acepta la UNIDAD DE BECAS</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PASOS PARA REALIZAR El INGRESO AL MODULO  de Regionalización Digital</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Yamileth Guardado Garcia</dc:creator>
  <cp:lastModifiedBy>Adriana Arce Vega</cp:lastModifiedBy>
  <cp:revision>106</cp:revision>
  <dcterms:created xsi:type="dcterms:W3CDTF">2023-12-13T15:24:53Z</dcterms:created>
  <dcterms:modified xsi:type="dcterms:W3CDTF">2024-12-11T19:34:06Z</dcterms:modified>
</cp:coreProperties>
</file>